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8"/>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79" r:id="rId20"/>
    <p:sldId id="2580" r:id="rId21"/>
    <p:sldId id="2581" r:id="rId22"/>
    <p:sldId id="2582" r:id="rId23"/>
    <p:sldId id="2583" r:id="rId24"/>
    <p:sldId id="2584" r:id="rId25"/>
    <p:sldId id="2585" r:id="rId26"/>
    <p:sldId id="258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park Fundamentals with PySpark: An Introduction to Big Data Processing" id="{E535D145-22FC-4893-956D-47A813899BA6}">
          <p14:sldIdLst>
            <p14:sldId id="2561"/>
            <p14:sldId id="2562"/>
          </p14:sldIdLst>
        </p14:section>
        <p14:section name="Introduction to Apache Spark" id="{217569B6-F999-499E-88C3-7DB5055B3994}">
          <p14:sldIdLst>
            <p14:sldId id="2563"/>
            <p14:sldId id="2564"/>
            <p14:sldId id="2565"/>
            <p14:sldId id="2566"/>
          </p14:sldIdLst>
        </p14:section>
        <p14:section name="Understanding PySpark" id="{06B8B952-2913-4C7B-BEE5-2EBFFEB5B502}">
          <p14:sldIdLst>
            <p14:sldId id="2567"/>
            <p14:sldId id="2568"/>
            <p14:sldId id="2569"/>
          </p14:sldIdLst>
        </p14:section>
        <p14:section name="Core Concepts in Spark" id="{55975F16-D5FD-485A-8A13-13A89EF20672}">
          <p14:sldIdLst>
            <p14:sldId id="2570"/>
            <p14:sldId id="2571"/>
            <p14:sldId id="2572"/>
            <p14:sldId id="2573"/>
          </p14:sldIdLst>
        </p14:section>
        <p14:section name="Working with DataFrames and Spark SQL" id="{16CACBD8-C050-45AB-9A7C-0035B47B98FE}">
          <p14:sldIdLst>
            <p14:sldId id="2574"/>
            <p14:sldId id="2575"/>
            <p14:sldId id="2576"/>
            <p14:sldId id="2577"/>
          </p14:sldIdLst>
        </p14:section>
        <p14:section name="PySpark Hands-On: Practical Examples" id="{8D6F6B42-672E-430B-9FFA-D28289C599B2}">
          <p14:sldIdLst>
            <p14:sldId id="2578"/>
            <p14:sldId id="2579"/>
            <p14:sldId id="2580"/>
            <p14:sldId id="2581"/>
          </p14:sldIdLst>
        </p14:section>
        <p14:section name="Advanced Topics in PySpark" id="{A47C7C7F-CA31-4666-92A4-21B0222876C2}">
          <p14:sldIdLst>
            <p14:sldId id="2582"/>
            <p14:sldId id="2583"/>
            <p14:sldId id="2584"/>
            <p14:sldId id="2585"/>
          </p14:sldIdLst>
        </p14:section>
        <p14:section name="Conclusion" id="{3A4638E5-9C56-4FEF-80B9-BC94DBC40D12}">
          <p14:sldIdLst>
            <p14:sldId id="258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71" d="100"/>
          <a:sy n="71" d="100"/>
        </p:scale>
        <p:origin x="41" y="353"/>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image" Target="../media/image17.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image" Target="../media/image17.jpe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946704-5FA3-4105-B008-07276CE6D266}" type="doc">
      <dgm:prSet loTypeId="urn:microsoft.com/office/officeart/2024/3/layout/verticalVisualTextBlock1" loCatId="Picture" qsTypeId="urn:microsoft.com/office/officeart/2005/8/quickstyle/simple4" qsCatId="simple" csTypeId="urn:microsoft.com/office/officeart/2005/8/colors/accent0_3" csCatId="mainScheme" phldr="1"/>
      <dgm:spPr/>
      <dgm:t>
        <a:bodyPr/>
        <a:lstStyle/>
        <a:p>
          <a:endParaRPr lang="en-IN"/>
        </a:p>
      </dgm:t>
    </dgm:pt>
    <dgm:pt modelId="{BC6F07DD-A080-47D1-9BAB-92A66157722C}">
      <dgm:prSet/>
      <dgm:spPr/>
      <dgm:t>
        <a:bodyPr/>
        <a:lstStyle/>
        <a:p>
          <a:pPr>
            <a:lnSpc>
              <a:spcPct val="100000"/>
            </a:lnSpc>
            <a:defRPr b="1"/>
          </a:pPr>
          <a:r>
            <a:rPr lang="en-IN"/>
            <a:t>Real-time Data Processing</a:t>
          </a:r>
        </a:p>
      </dgm:t>
    </dgm:pt>
    <dgm:pt modelId="{47CA6A6C-93C2-4FA4-8893-437D6055E0E1}" type="parTrans" cxnId="{E148DC02-C89A-43A9-B2F2-C0C5CBF8FDE4}">
      <dgm:prSet/>
      <dgm:spPr/>
      <dgm:t>
        <a:bodyPr/>
        <a:lstStyle/>
        <a:p>
          <a:endParaRPr lang="en-IN"/>
        </a:p>
      </dgm:t>
    </dgm:pt>
    <dgm:pt modelId="{09E37FF0-3C8F-4603-B7D2-FE57EE6B6821}" type="sibTrans" cxnId="{E148DC02-C89A-43A9-B2F2-C0C5CBF8FDE4}">
      <dgm:prSet/>
      <dgm:spPr/>
      <dgm:t>
        <a:bodyPr/>
        <a:lstStyle/>
        <a:p>
          <a:pPr>
            <a:lnSpc>
              <a:spcPct val="100000"/>
            </a:lnSpc>
            <a:defRPr b="1"/>
          </a:pPr>
          <a:endParaRPr lang="en-IN"/>
        </a:p>
      </dgm:t>
    </dgm:pt>
    <dgm:pt modelId="{C890D64C-4F4E-483D-95CF-4D580AAAD6D1}">
      <dgm:prSet/>
      <dgm:spPr/>
      <dgm:t>
        <a:bodyPr/>
        <a:lstStyle/>
        <a:p>
          <a:pPr>
            <a:lnSpc>
              <a:spcPct val="100000"/>
            </a:lnSpc>
          </a:pPr>
          <a:r>
            <a:rPr lang="en-IN"/>
            <a:t>PySpark Streaming enables the processing of real-time streaming data, making it suitable for various applications.</a:t>
          </a:r>
        </a:p>
      </dgm:t>
    </dgm:pt>
    <dgm:pt modelId="{031E3BF6-B098-4D75-AE2B-C6701D776076}" type="parTrans" cxnId="{DB5FBC0B-D35E-4DEA-8C4A-76C66C1097A8}">
      <dgm:prSet/>
      <dgm:spPr/>
      <dgm:t>
        <a:bodyPr/>
        <a:lstStyle/>
        <a:p>
          <a:endParaRPr lang="en-IN"/>
        </a:p>
      </dgm:t>
    </dgm:pt>
    <dgm:pt modelId="{83EC2E5B-38ED-4F20-9CBA-09AADD580189}" type="sibTrans" cxnId="{DB5FBC0B-D35E-4DEA-8C4A-76C66C1097A8}">
      <dgm:prSet/>
      <dgm:spPr/>
      <dgm:t>
        <a:bodyPr/>
        <a:lstStyle/>
        <a:p>
          <a:endParaRPr lang="en-IN"/>
        </a:p>
      </dgm:t>
    </dgm:pt>
    <dgm:pt modelId="{72E031BE-6E74-4DB0-9C62-B700B323C99E}">
      <dgm:prSet/>
      <dgm:spPr/>
      <dgm:t>
        <a:bodyPr/>
        <a:lstStyle/>
        <a:p>
          <a:pPr>
            <a:lnSpc>
              <a:spcPct val="100000"/>
            </a:lnSpc>
            <a:defRPr b="1"/>
          </a:pPr>
          <a:r>
            <a:rPr lang="en-IN"/>
            <a:t>Architecture Overview</a:t>
          </a:r>
        </a:p>
      </dgm:t>
    </dgm:pt>
    <dgm:pt modelId="{D58AE2AA-59CD-4C92-B9E2-69E97C7BFCE9}" type="parTrans" cxnId="{195B7709-BDD8-4563-B91A-73BAEF35494B}">
      <dgm:prSet/>
      <dgm:spPr/>
      <dgm:t>
        <a:bodyPr/>
        <a:lstStyle/>
        <a:p>
          <a:endParaRPr lang="en-IN"/>
        </a:p>
      </dgm:t>
    </dgm:pt>
    <dgm:pt modelId="{B72DB749-AD25-41B6-BA0D-1252F34C4995}" type="sibTrans" cxnId="{195B7709-BDD8-4563-B91A-73BAEF35494B}">
      <dgm:prSet/>
      <dgm:spPr/>
      <dgm:t>
        <a:bodyPr/>
        <a:lstStyle/>
        <a:p>
          <a:pPr>
            <a:lnSpc>
              <a:spcPct val="100000"/>
            </a:lnSpc>
            <a:defRPr b="1"/>
          </a:pPr>
          <a:endParaRPr lang="en-IN"/>
        </a:p>
      </dgm:t>
    </dgm:pt>
    <dgm:pt modelId="{7B11CC39-CE0E-42E4-A8C8-B697DFB67EE3}">
      <dgm:prSet/>
      <dgm:spPr/>
      <dgm:t>
        <a:bodyPr/>
        <a:lstStyle/>
        <a:p>
          <a:pPr>
            <a:lnSpc>
              <a:spcPct val="100000"/>
            </a:lnSpc>
          </a:pPr>
          <a:r>
            <a:rPr lang="en-IN"/>
            <a:t>Understanding the architecture of PySpark Streaming is essential for implementing effective real-time analytics solutions.</a:t>
          </a:r>
        </a:p>
      </dgm:t>
    </dgm:pt>
    <dgm:pt modelId="{FB8C2ABF-85D2-4879-A8AD-5BC1C5DC8F5D}" type="parTrans" cxnId="{1CB2520B-B0C4-4EA6-9DF9-6EF115285D30}">
      <dgm:prSet/>
      <dgm:spPr/>
      <dgm:t>
        <a:bodyPr/>
        <a:lstStyle/>
        <a:p>
          <a:endParaRPr lang="en-IN"/>
        </a:p>
      </dgm:t>
    </dgm:pt>
    <dgm:pt modelId="{6E6D2687-C069-4143-8C39-79552A4E6869}" type="sibTrans" cxnId="{1CB2520B-B0C4-4EA6-9DF9-6EF115285D30}">
      <dgm:prSet/>
      <dgm:spPr/>
      <dgm:t>
        <a:bodyPr/>
        <a:lstStyle/>
        <a:p>
          <a:endParaRPr lang="en-IN"/>
        </a:p>
      </dgm:t>
    </dgm:pt>
    <dgm:pt modelId="{036F7ECD-3987-491C-AC2A-72372F87E5E5}">
      <dgm:prSet/>
      <dgm:spPr/>
      <dgm:t>
        <a:bodyPr/>
        <a:lstStyle/>
        <a:p>
          <a:pPr>
            <a:lnSpc>
              <a:spcPct val="100000"/>
            </a:lnSpc>
            <a:defRPr b="1"/>
          </a:pPr>
          <a:r>
            <a:rPr lang="en-IN"/>
            <a:t>Use Cases</a:t>
          </a:r>
        </a:p>
      </dgm:t>
    </dgm:pt>
    <dgm:pt modelId="{3DFC8CDB-1888-41F2-BACE-AFEEFBD1A5B5}" type="parTrans" cxnId="{324B0BD1-DEFB-4A68-BA4A-6D709CC82E9E}">
      <dgm:prSet/>
      <dgm:spPr/>
      <dgm:t>
        <a:bodyPr/>
        <a:lstStyle/>
        <a:p>
          <a:endParaRPr lang="en-IN"/>
        </a:p>
      </dgm:t>
    </dgm:pt>
    <dgm:pt modelId="{6C4E1064-2161-4416-B0AC-CE7C813C55BF}" type="sibTrans" cxnId="{324B0BD1-DEFB-4A68-BA4A-6D709CC82E9E}">
      <dgm:prSet/>
      <dgm:spPr/>
      <dgm:t>
        <a:bodyPr/>
        <a:lstStyle/>
        <a:p>
          <a:endParaRPr lang="en-IN"/>
        </a:p>
      </dgm:t>
    </dgm:pt>
    <dgm:pt modelId="{E9C60C4F-0B93-4FEF-933F-05CFAA8F40B4}">
      <dgm:prSet/>
      <dgm:spPr/>
      <dgm:t>
        <a:bodyPr/>
        <a:lstStyle/>
        <a:p>
          <a:pPr>
            <a:lnSpc>
              <a:spcPct val="100000"/>
            </a:lnSpc>
          </a:pPr>
          <a:r>
            <a:rPr lang="en-IN"/>
            <a:t>PySpark Streaming can be utilized for various real-time analytics use cases, including monitoring and event detection.</a:t>
          </a:r>
        </a:p>
      </dgm:t>
    </dgm:pt>
    <dgm:pt modelId="{18CDFCA4-EA9C-436E-8E0A-DB57B0F74DE0}" type="parTrans" cxnId="{50B0A96D-A212-4D66-BACC-D9E5512542D2}">
      <dgm:prSet/>
      <dgm:spPr/>
      <dgm:t>
        <a:bodyPr/>
        <a:lstStyle/>
        <a:p>
          <a:endParaRPr lang="en-IN"/>
        </a:p>
      </dgm:t>
    </dgm:pt>
    <dgm:pt modelId="{E03C8807-F71D-436B-B738-CC8AD9673364}" type="sibTrans" cxnId="{50B0A96D-A212-4D66-BACC-D9E5512542D2}">
      <dgm:prSet/>
      <dgm:spPr/>
      <dgm:t>
        <a:bodyPr/>
        <a:lstStyle/>
        <a:p>
          <a:endParaRPr lang="en-IN"/>
        </a:p>
      </dgm:t>
    </dgm:pt>
    <dgm:pt modelId="{112F632C-AC4D-491D-9F53-721D8A0FB312}" type="pres">
      <dgm:prSet presAssocID="{9C946704-5FA3-4105-B008-07276CE6D266}" presName="Root" presStyleCnt="0">
        <dgm:presLayoutVars>
          <dgm:dir/>
          <dgm:resizeHandles val="exact"/>
        </dgm:presLayoutVars>
      </dgm:prSet>
      <dgm:spPr/>
    </dgm:pt>
    <dgm:pt modelId="{19ADC5A3-508F-4B0F-970C-639C75D48CBE}" type="pres">
      <dgm:prSet presAssocID="{BC6F07DD-A080-47D1-9BAB-92A66157722C}" presName="Composite" presStyleCnt="0"/>
      <dgm:spPr/>
    </dgm:pt>
    <dgm:pt modelId="{83DCE39E-FEB8-4DD6-BF84-A8C3D0DFBE84}" type="pres">
      <dgm:prSet presAssocID="{BC6F07DD-A080-47D1-9BAB-92A66157722C}"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15069" r="19427" b="-5"/>
          <a:stretch/>
        </a:blipFill>
      </dgm:spPr>
      <dgm:extLst>
        <a:ext uri="{E40237B7-FDA0-4F09-8148-C483321AD2D9}">
          <dgm14:cNvPr xmlns:dgm14="http://schemas.microsoft.com/office/drawing/2010/diagram" id="0" name="" descr="Female drawing flow chart"/>
        </a:ext>
      </dgm:extLst>
    </dgm:pt>
    <dgm:pt modelId="{8BCFF24D-2FD8-42CA-A0D6-A7EEAE6EF1FC}" type="pres">
      <dgm:prSet presAssocID="{BC6F07DD-A080-47D1-9BAB-92A66157722C}" presName="Subtitle" presStyleLbl="revTx" presStyleIdx="0" presStyleCnt="6">
        <dgm:presLayoutVars>
          <dgm:chMax val="0"/>
          <dgm:bulletEnabled/>
        </dgm:presLayoutVars>
      </dgm:prSet>
      <dgm:spPr/>
    </dgm:pt>
    <dgm:pt modelId="{93EF07F7-0DD2-4C03-9411-0E577DC411BE}" type="pres">
      <dgm:prSet presAssocID="{BC6F07DD-A080-47D1-9BAB-92A66157722C}" presName="Description" presStyleLbl="revTx" presStyleIdx="1" presStyleCnt="6">
        <dgm:presLayoutVars>
          <dgm:bulletEnabled/>
        </dgm:presLayoutVars>
      </dgm:prSet>
      <dgm:spPr/>
    </dgm:pt>
    <dgm:pt modelId="{C65EE7F2-61D7-4877-A495-A49AB4B64ECA}" type="pres">
      <dgm:prSet presAssocID="{09E37FF0-3C8F-4603-B7D2-FE57EE6B6821}" presName="sibTrans" presStyleLbl="sibTrans2D1" presStyleIdx="0" presStyleCnt="0"/>
      <dgm:spPr/>
    </dgm:pt>
    <dgm:pt modelId="{CF49122C-4CD0-4037-9628-AC67AFE6E0B0}" type="pres">
      <dgm:prSet presAssocID="{72E031BE-6E74-4DB0-9C62-B700B323C99E}" presName="Composite" presStyleCnt="0"/>
      <dgm:spPr/>
    </dgm:pt>
    <dgm:pt modelId="{931C5427-A3C2-4CC1-8B24-942FAAD38B35}" type="pres">
      <dgm:prSet presAssocID="{72E031BE-6E74-4DB0-9C62-B700B323C99E}"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10577" r="33175" b="3"/>
          <a:stretch/>
        </a:blipFill>
      </dgm:spPr>
      <dgm:extLst>
        <a:ext uri="{E40237B7-FDA0-4F09-8148-C483321AD2D9}">
          <dgm14:cNvPr xmlns:dgm14="http://schemas.microsoft.com/office/drawing/2010/diagram" id="0" name="" descr="Glowing data metaphor. Moving on a mother board"/>
        </a:ext>
      </dgm:extLst>
    </dgm:pt>
    <dgm:pt modelId="{B31A75DF-BABA-47F2-8C53-220FC5D47EBB}" type="pres">
      <dgm:prSet presAssocID="{72E031BE-6E74-4DB0-9C62-B700B323C99E}" presName="Subtitle" presStyleLbl="revTx" presStyleIdx="2" presStyleCnt="6">
        <dgm:presLayoutVars>
          <dgm:chMax val="0"/>
          <dgm:bulletEnabled/>
        </dgm:presLayoutVars>
      </dgm:prSet>
      <dgm:spPr/>
    </dgm:pt>
    <dgm:pt modelId="{665CD2EA-CAFA-4BD2-99DA-EE6306C38EDB}" type="pres">
      <dgm:prSet presAssocID="{72E031BE-6E74-4DB0-9C62-B700B323C99E}" presName="Description" presStyleLbl="revTx" presStyleIdx="3" presStyleCnt="6">
        <dgm:presLayoutVars>
          <dgm:bulletEnabled/>
        </dgm:presLayoutVars>
      </dgm:prSet>
      <dgm:spPr/>
    </dgm:pt>
    <dgm:pt modelId="{88F8E4F8-082E-4C72-AB1B-C42D61D7E37B}" type="pres">
      <dgm:prSet presAssocID="{B72DB749-AD25-41B6-BA0D-1252F34C4995}" presName="sibTrans" presStyleLbl="sibTrans2D1" presStyleIdx="0" presStyleCnt="0"/>
      <dgm:spPr/>
    </dgm:pt>
    <dgm:pt modelId="{2E135E88-47F9-4A9F-A65F-3DC65CF57978}" type="pres">
      <dgm:prSet presAssocID="{036F7ECD-3987-491C-AC2A-72372F87E5E5}" presName="Composite" presStyleCnt="0"/>
      <dgm:spPr/>
    </dgm:pt>
    <dgm:pt modelId="{D61BEB82-541B-4A76-AC18-2E8D25BD234D}" type="pres">
      <dgm:prSet presAssocID="{036F7ECD-3987-491C-AC2A-72372F87E5E5}"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26684" r="17068" b="3"/>
          <a:stretch/>
        </a:blipFill>
      </dgm:spPr>
      <dgm:extLst>
        <a:ext uri="{E40237B7-FDA0-4F09-8148-C483321AD2D9}">
          <dgm14:cNvPr xmlns:dgm14="http://schemas.microsoft.com/office/drawing/2010/diagram" id="0" name="" descr="A computer interface concept, monitoring a server room with network security and cloud computing."/>
        </a:ext>
      </dgm:extLst>
    </dgm:pt>
    <dgm:pt modelId="{F0A6705A-2726-4B39-AD47-2EDD9607CE9E}" type="pres">
      <dgm:prSet presAssocID="{036F7ECD-3987-491C-AC2A-72372F87E5E5}" presName="Subtitle" presStyleLbl="revTx" presStyleIdx="4" presStyleCnt="6">
        <dgm:presLayoutVars>
          <dgm:chMax val="0"/>
          <dgm:bulletEnabled/>
        </dgm:presLayoutVars>
      </dgm:prSet>
      <dgm:spPr/>
    </dgm:pt>
    <dgm:pt modelId="{E608F5FC-E46C-4B9D-A4E1-DCE4863380CD}" type="pres">
      <dgm:prSet presAssocID="{036F7ECD-3987-491C-AC2A-72372F87E5E5}" presName="Description" presStyleLbl="revTx" presStyleIdx="5" presStyleCnt="6">
        <dgm:presLayoutVars>
          <dgm:bulletEnabled/>
        </dgm:presLayoutVars>
      </dgm:prSet>
      <dgm:spPr/>
    </dgm:pt>
  </dgm:ptLst>
  <dgm:cxnLst>
    <dgm:cxn modelId="{E148DC02-C89A-43A9-B2F2-C0C5CBF8FDE4}" srcId="{9C946704-5FA3-4105-B008-07276CE6D266}" destId="{BC6F07DD-A080-47D1-9BAB-92A66157722C}" srcOrd="0" destOrd="0" parTransId="{47CA6A6C-93C2-4FA4-8893-437D6055E0E1}" sibTransId="{09E37FF0-3C8F-4603-B7D2-FE57EE6B6821}"/>
    <dgm:cxn modelId="{195B7709-BDD8-4563-B91A-73BAEF35494B}" srcId="{9C946704-5FA3-4105-B008-07276CE6D266}" destId="{72E031BE-6E74-4DB0-9C62-B700B323C99E}" srcOrd="1" destOrd="0" parTransId="{D58AE2AA-59CD-4C92-B9E2-69E97C7BFCE9}" sibTransId="{B72DB749-AD25-41B6-BA0D-1252F34C4995}"/>
    <dgm:cxn modelId="{1CB2520B-B0C4-4EA6-9DF9-6EF115285D30}" srcId="{72E031BE-6E74-4DB0-9C62-B700B323C99E}" destId="{7B11CC39-CE0E-42E4-A8C8-B697DFB67EE3}" srcOrd="0" destOrd="0" parTransId="{FB8C2ABF-85D2-4879-A8AD-5BC1C5DC8F5D}" sibTransId="{6E6D2687-C069-4143-8C39-79552A4E6869}"/>
    <dgm:cxn modelId="{DB5FBC0B-D35E-4DEA-8C4A-76C66C1097A8}" srcId="{BC6F07DD-A080-47D1-9BAB-92A66157722C}" destId="{C890D64C-4F4E-483D-95CF-4D580AAAD6D1}" srcOrd="0" destOrd="0" parTransId="{031E3BF6-B098-4D75-AE2B-C6701D776076}" sibTransId="{83EC2E5B-38ED-4F20-9CBA-09AADD580189}"/>
    <dgm:cxn modelId="{00D4F334-279E-41F1-B790-AFD116E250B6}" type="presOf" srcId="{7B11CC39-CE0E-42E4-A8C8-B697DFB67EE3}" destId="{665CD2EA-CAFA-4BD2-99DA-EE6306C38EDB}" srcOrd="0" destOrd="0" presId="urn:microsoft.com/office/officeart/2024/3/layout/verticalVisualTextBlock1"/>
    <dgm:cxn modelId="{49F0E349-06C3-4920-8709-930C85BC7D2E}" type="presOf" srcId="{BC6F07DD-A080-47D1-9BAB-92A66157722C}" destId="{8BCFF24D-2FD8-42CA-A0D6-A7EEAE6EF1FC}" srcOrd="0" destOrd="0" presId="urn:microsoft.com/office/officeart/2024/3/layout/verticalVisualTextBlock1"/>
    <dgm:cxn modelId="{A28DB26A-E579-4C19-A7A4-214E43E20793}" type="presOf" srcId="{B72DB749-AD25-41B6-BA0D-1252F34C4995}" destId="{88F8E4F8-082E-4C72-AB1B-C42D61D7E37B}" srcOrd="0" destOrd="0" presId="urn:microsoft.com/office/officeart/2024/3/layout/verticalVisualTextBlock1"/>
    <dgm:cxn modelId="{50B0A96D-A212-4D66-BACC-D9E5512542D2}" srcId="{036F7ECD-3987-491C-AC2A-72372F87E5E5}" destId="{E9C60C4F-0B93-4FEF-933F-05CFAA8F40B4}" srcOrd="0" destOrd="0" parTransId="{18CDFCA4-EA9C-436E-8E0A-DB57B0F74DE0}" sibTransId="{E03C8807-F71D-436B-B738-CC8AD9673364}"/>
    <dgm:cxn modelId="{48544051-AB14-464F-A55E-1862B7F35F60}" type="presOf" srcId="{09E37FF0-3C8F-4603-B7D2-FE57EE6B6821}" destId="{C65EE7F2-61D7-4877-A495-A49AB4B64ECA}" srcOrd="0" destOrd="0" presId="urn:microsoft.com/office/officeart/2024/3/layout/verticalVisualTextBlock1"/>
    <dgm:cxn modelId="{F2201B78-F8A5-4670-A34F-C323BB3568C5}" type="presOf" srcId="{036F7ECD-3987-491C-AC2A-72372F87E5E5}" destId="{F0A6705A-2726-4B39-AD47-2EDD9607CE9E}" srcOrd="0" destOrd="0" presId="urn:microsoft.com/office/officeart/2024/3/layout/verticalVisualTextBlock1"/>
    <dgm:cxn modelId="{C9FBC2A9-B9C7-435D-BD68-EF55C7DAF815}" type="presOf" srcId="{9C946704-5FA3-4105-B008-07276CE6D266}" destId="{112F632C-AC4D-491D-9F53-721D8A0FB312}" srcOrd="0" destOrd="0" presId="urn:microsoft.com/office/officeart/2024/3/layout/verticalVisualTextBlock1"/>
    <dgm:cxn modelId="{25CAD4B1-A74A-4A14-90D6-16B894A818AD}" type="presOf" srcId="{72E031BE-6E74-4DB0-9C62-B700B323C99E}" destId="{B31A75DF-BABA-47F2-8C53-220FC5D47EBB}" srcOrd="0" destOrd="0" presId="urn:microsoft.com/office/officeart/2024/3/layout/verticalVisualTextBlock1"/>
    <dgm:cxn modelId="{324B0BD1-DEFB-4A68-BA4A-6D709CC82E9E}" srcId="{9C946704-5FA3-4105-B008-07276CE6D266}" destId="{036F7ECD-3987-491C-AC2A-72372F87E5E5}" srcOrd="2" destOrd="0" parTransId="{3DFC8CDB-1888-41F2-BACE-AFEEFBD1A5B5}" sibTransId="{6C4E1064-2161-4416-B0AC-CE7C813C55BF}"/>
    <dgm:cxn modelId="{E1672FD4-5063-4958-8303-5B28B22F10BB}" type="presOf" srcId="{E9C60C4F-0B93-4FEF-933F-05CFAA8F40B4}" destId="{E608F5FC-E46C-4B9D-A4E1-DCE4863380CD}" srcOrd="0" destOrd="0" presId="urn:microsoft.com/office/officeart/2024/3/layout/verticalVisualTextBlock1"/>
    <dgm:cxn modelId="{409926D9-4318-4B4D-B38B-7703F912227A}" type="presOf" srcId="{C890D64C-4F4E-483D-95CF-4D580AAAD6D1}" destId="{93EF07F7-0DD2-4C03-9411-0E577DC411BE}" srcOrd="0" destOrd="0" presId="urn:microsoft.com/office/officeart/2024/3/layout/verticalVisualTextBlock1"/>
    <dgm:cxn modelId="{4C6A6C9B-A42F-491F-8F17-50B4E28C8CE5}" type="presParOf" srcId="{112F632C-AC4D-491D-9F53-721D8A0FB312}" destId="{19ADC5A3-508F-4B0F-970C-639C75D48CBE}" srcOrd="0" destOrd="0" presId="urn:microsoft.com/office/officeart/2024/3/layout/verticalVisualTextBlock1"/>
    <dgm:cxn modelId="{2B10154A-ADE5-47C2-8330-877573F826B1}" type="presParOf" srcId="{19ADC5A3-508F-4B0F-970C-639C75D48CBE}" destId="{83DCE39E-FEB8-4DD6-BF84-A8C3D0DFBE84}" srcOrd="0" destOrd="0" presId="urn:microsoft.com/office/officeart/2024/3/layout/verticalVisualTextBlock1"/>
    <dgm:cxn modelId="{FF660275-9F6F-45AB-A421-A5880826471C}" type="presParOf" srcId="{19ADC5A3-508F-4B0F-970C-639C75D48CBE}" destId="{8BCFF24D-2FD8-42CA-A0D6-A7EEAE6EF1FC}" srcOrd="1" destOrd="0" presId="urn:microsoft.com/office/officeart/2024/3/layout/verticalVisualTextBlock1"/>
    <dgm:cxn modelId="{84853530-9393-430D-9BEF-3E58BF089D76}" type="presParOf" srcId="{19ADC5A3-508F-4B0F-970C-639C75D48CBE}" destId="{93EF07F7-0DD2-4C03-9411-0E577DC411BE}" srcOrd="2" destOrd="0" presId="urn:microsoft.com/office/officeart/2024/3/layout/verticalVisualTextBlock1"/>
    <dgm:cxn modelId="{910670B0-9464-4BF0-A532-DA287A0B3123}" type="presParOf" srcId="{112F632C-AC4D-491D-9F53-721D8A0FB312}" destId="{C65EE7F2-61D7-4877-A495-A49AB4B64ECA}" srcOrd="1" destOrd="0" presId="urn:microsoft.com/office/officeart/2024/3/layout/verticalVisualTextBlock1"/>
    <dgm:cxn modelId="{6425CCE1-8B57-4A95-8BF5-6F357032F4AD}" type="presParOf" srcId="{112F632C-AC4D-491D-9F53-721D8A0FB312}" destId="{CF49122C-4CD0-4037-9628-AC67AFE6E0B0}" srcOrd="2" destOrd="0" presId="urn:microsoft.com/office/officeart/2024/3/layout/verticalVisualTextBlock1"/>
    <dgm:cxn modelId="{21FA64DB-3B0A-4E41-B44E-78F2F39E6036}" type="presParOf" srcId="{CF49122C-4CD0-4037-9628-AC67AFE6E0B0}" destId="{931C5427-A3C2-4CC1-8B24-942FAAD38B35}" srcOrd="0" destOrd="0" presId="urn:microsoft.com/office/officeart/2024/3/layout/verticalVisualTextBlock1"/>
    <dgm:cxn modelId="{7A3895FC-F8F9-4EB9-BD0A-756D4673CEAF}" type="presParOf" srcId="{CF49122C-4CD0-4037-9628-AC67AFE6E0B0}" destId="{B31A75DF-BABA-47F2-8C53-220FC5D47EBB}" srcOrd="1" destOrd="0" presId="urn:microsoft.com/office/officeart/2024/3/layout/verticalVisualTextBlock1"/>
    <dgm:cxn modelId="{6628595C-0A66-42E4-A49F-6349ACD5B4FA}" type="presParOf" srcId="{CF49122C-4CD0-4037-9628-AC67AFE6E0B0}" destId="{665CD2EA-CAFA-4BD2-99DA-EE6306C38EDB}" srcOrd="2" destOrd="0" presId="urn:microsoft.com/office/officeart/2024/3/layout/verticalVisualTextBlock1"/>
    <dgm:cxn modelId="{671FED8B-C760-468A-88C6-6A8B94F0FC93}" type="presParOf" srcId="{112F632C-AC4D-491D-9F53-721D8A0FB312}" destId="{88F8E4F8-082E-4C72-AB1B-C42D61D7E37B}" srcOrd="3" destOrd="0" presId="urn:microsoft.com/office/officeart/2024/3/layout/verticalVisualTextBlock1"/>
    <dgm:cxn modelId="{094966D1-12C2-4E5D-8F4A-B3541D602422}" type="presParOf" srcId="{112F632C-AC4D-491D-9F53-721D8A0FB312}" destId="{2E135E88-47F9-4A9F-A65F-3DC65CF57978}" srcOrd="4" destOrd="0" presId="urn:microsoft.com/office/officeart/2024/3/layout/verticalVisualTextBlock1"/>
    <dgm:cxn modelId="{CFEB62D6-CA33-4DCC-866C-8AB4168AAC4D}" type="presParOf" srcId="{2E135E88-47F9-4A9F-A65F-3DC65CF57978}" destId="{D61BEB82-541B-4A76-AC18-2E8D25BD234D}" srcOrd="0" destOrd="0" presId="urn:microsoft.com/office/officeart/2024/3/layout/verticalVisualTextBlock1"/>
    <dgm:cxn modelId="{C35A3BC8-03D4-4B1C-9378-D98AC0B2A0B4}" type="presParOf" srcId="{2E135E88-47F9-4A9F-A65F-3DC65CF57978}" destId="{F0A6705A-2726-4B39-AD47-2EDD9607CE9E}" srcOrd="1" destOrd="0" presId="urn:microsoft.com/office/officeart/2024/3/layout/verticalVisualTextBlock1"/>
    <dgm:cxn modelId="{C5D5AA66-772A-4915-B03A-ABAB23F988F5}" type="presParOf" srcId="{2E135E88-47F9-4A9F-A65F-3DC65CF57978}" destId="{E608F5FC-E46C-4B9D-A4E1-DCE4863380CD}"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F0CAD5-83B1-4282-8B41-A8CE56B4E671}"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FA281DF3-2993-4837-9137-05E1A5DB863C}">
      <dgm:prSet/>
      <dgm:spPr/>
      <dgm:t>
        <a:bodyPr/>
        <a:lstStyle/>
        <a:p>
          <a:pPr>
            <a:lnSpc>
              <a:spcPct val="100000"/>
            </a:lnSpc>
            <a:defRPr b="1"/>
          </a:pPr>
          <a:r>
            <a:rPr lang="en-US"/>
            <a:t>Powerful Big Data Tool</a:t>
          </a:r>
        </a:p>
      </dgm:t>
    </dgm:pt>
    <dgm:pt modelId="{3CD7F27B-972C-4472-8E3F-518461581651}" type="parTrans" cxnId="{F6A37B3F-6F50-4418-9632-8AA44B90D01F}">
      <dgm:prSet/>
      <dgm:spPr/>
      <dgm:t>
        <a:bodyPr/>
        <a:lstStyle/>
        <a:p>
          <a:endParaRPr lang="en-US"/>
        </a:p>
      </dgm:t>
    </dgm:pt>
    <dgm:pt modelId="{F9EEC791-768B-4332-B677-141A95957240}" type="sibTrans" cxnId="{F6A37B3F-6F50-4418-9632-8AA44B90D01F}">
      <dgm:prSet/>
      <dgm:spPr/>
      <dgm:t>
        <a:bodyPr/>
        <a:lstStyle/>
        <a:p>
          <a:pPr>
            <a:lnSpc>
              <a:spcPct val="100000"/>
            </a:lnSpc>
            <a:defRPr b="1"/>
          </a:pPr>
          <a:endParaRPr lang="en-US"/>
        </a:p>
      </dgm:t>
    </dgm:pt>
    <dgm:pt modelId="{70202115-406E-4025-9566-52443A389D42}">
      <dgm:prSet/>
      <dgm:spPr/>
      <dgm:t>
        <a:bodyPr/>
        <a:lstStyle/>
        <a:p>
          <a:pPr>
            <a:lnSpc>
              <a:spcPct val="100000"/>
            </a:lnSpc>
          </a:pPr>
          <a:r>
            <a:rPr lang="en-US"/>
            <a:t>PySpark is recognized for its robust capabilities in processing large datasets efficiently, making it ideal for big data applications.</a:t>
          </a:r>
        </a:p>
      </dgm:t>
    </dgm:pt>
    <dgm:pt modelId="{DF625A2F-DD38-4387-B5D0-6F75B8BA8B4B}" type="parTrans" cxnId="{508E95B3-0F9E-4053-88BD-518DAE9F2000}">
      <dgm:prSet/>
      <dgm:spPr/>
      <dgm:t>
        <a:bodyPr/>
        <a:lstStyle/>
        <a:p>
          <a:endParaRPr lang="en-US"/>
        </a:p>
      </dgm:t>
    </dgm:pt>
    <dgm:pt modelId="{69A1FDA2-6E6C-4669-BE6F-1816FAA4BF79}" type="sibTrans" cxnId="{508E95B3-0F9E-4053-88BD-518DAE9F2000}">
      <dgm:prSet/>
      <dgm:spPr/>
      <dgm:t>
        <a:bodyPr/>
        <a:lstStyle/>
        <a:p>
          <a:endParaRPr lang="en-US"/>
        </a:p>
      </dgm:t>
    </dgm:pt>
    <dgm:pt modelId="{C6B219AD-676A-4749-A2C0-D3C14216CFB8}">
      <dgm:prSet/>
      <dgm:spPr/>
      <dgm:t>
        <a:bodyPr/>
        <a:lstStyle/>
        <a:p>
          <a:pPr>
            <a:lnSpc>
              <a:spcPct val="100000"/>
            </a:lnSpc>
            <a:defRPr b="1"/>
          </a:pPr>
          <a:r>
            <a:rPr lang="en-US"/>
            <a:t>Data Manipulation Features</a:t>
          </a:r>
        </a:p>
      </dgm:t>
    </dgm:pt>
    <dgm:pt modelId="{353AE24F-4E53-4D30-BB26-46A8DB2F40BE}" type="parTrans" cxnId="{B0FBF569-5D46-42C7-9B54-7CBFF4031001}">
      <dgm:prSet/>
      <dgm:spPr/>
      <dgm:t>
        <a:bodyPr/>
        <a:lstStyle/>
        <a:p>
          <a:endParaRPr lang="en-US"/>
        </a:p>
      </dgm:t>
    </dgm:pt>
    <dgm:pt modelId="{5F3378D8-6339-4633-B43C-E02B8DA2B3D2}" type="sibTrans" cxnId="{B0FBF569-5D46-42C7-9B54-7CBFF4031001}">
      <dgm:prSet/>
      <dgm:spPr/>
      <dgm:t>
        <a:bodyPr/>
        <a:lstStyle/>
        <a:p>
          <a:pPr>
            <a:lnSpc>
              <a:spcPct val="100000"/>
            </a:lnSpc>
            <a:defRPr b="1"/>
          </a:pPr>
          <a:endParaRPr lang="en-US"/>
        </a:p>
      </dgm:t>
    </dgm:pt>
    <dgm:pt modelId="{05813F54-E73F-4A11-AB70-DF8FF14C23EA}">
      <dgm:prSet/>
      <dgm:spPr/>
      <dgm:t>
        <a:bodyPr/>
        <a:lstStyle/>
        <a:p>
          <a:pPr>
            <a:lnSpc>
              <a:spcPct val="100000"/>
            </a:lnSpc>
          </a:pPr>
          <a:r>
            <a:rPr lang="en-US"/>
            <a:t>With a variety of functionalities, PySpark simplifies data manipulation tasks and enhances productivity for data professionals.</a:t>
          </a:r>
        </a:p>
      </dgm:t>
    </dgm:pt>
    <dgm:pt modelId="{C6AE7856-DCAB-4306-A8E0-6C42E1B4A650}" type="parTrans" cxnId="{50A91387-7542-4586-841D-05F2434A3DA5}">
      <dgm:prSet/>
      <dgm:spPr/>
      <dgm:t>
        <a:bodyPr/>
        <a:lstStyle/>
        <a:p>
          <a:endParaRPr lang="en-US"/>
        </a:p>
      </dgm:t>
    </dgm:pt>
    <dgm:pt modelId="{0721BFE0-307B-4F48-AB53-2130EBA3FE59}" type="sibTrans" cxnId="{50A91387-7542-4586-841D-05F2434A3DA5}">
      <dgm:prSet/>
      <dgm:spPr/>
      <dgm:t>
        <a:bodyPr/>
        <a:lstStyle/>
        <a:p>
          <a:endParaRPr lang="en-US"/>
        </a:p>
      </dgm:t>
    </dgm:pt>
    <dgm:pt modelId="{B449DF80-DA8E-47AA-9B73-553994FB8167}">
      <dgm:prSet/>
      <dgm:spPr/>
      <dgm:t>
        <a:bodyPr/>
        <a:lstStyle/>
        <a:p>
          <a:pPr>
            <a:lnSpc>
              <a:spcPct val="100000"/>
            </a:lnSpc>
            <a:defRPr b="1"/>
          </a:pPr>
          <a:r>
            <a:rPr lang="en-US"/>
            <a:t>Machine Learning Integration</a:t>
          </a:r>
        </a:p>
      </dgm:t>
    </dgm:pt>
    <dgm:pt modelId="{F8C71E43-F26F-419F-9535-E5905912FC27}" type="parTrans" cxnId="{D0763C2C-1C2A-407F-978F-C40FC12E3CE7}">
      <dgm:prSet/>
      <dgm:spPr/>
      <dgm:t>
        <a:bodyPr/>
        <a:lstStyle/>
        <a:p>
          <a:endParaRPr lang="en-US"/>
        </a:p>
      </dgm:t>
    </dgm:pt>
    <dgm:pt modelId="{77A506E7-BAE9-499B-94FB-D356F2BFAEDA}" type="sibTrans" cxnId="{D0763C2C-1C2A-407F-978F-C40FC12E3CE7}">
      <dgm:prSet/>
      <dgm:spPr/>
      <dgm:t>
        <a:bodyPr/>
        <a:lstStyle/>
        <a:p>
          <a:endParaRPr lang="en-US"/>
        </a:p>
      </dgm:t>
    </dgm:pt>
    <dgm:pt modelId="{B170B26D-9404-4DE8-94EE-B1FFF4F23173}">
      <dgm:prSet/>
      <dgm:spPr/>
      <dgm:t>
        <a:bodyPr/>
        <a:lstStyle/>
        <a:p>
          <a:pPr>
            <a:lnSpc>
              <a:spcPct val="100000"/>
            </a:lnSpc>
          </a:pPr>
          <a:r>
            <a:rPr lang="en-US"/>
            <a:t>PySpark integrates seamlessly with machine learning libraries, empowering users to build scalable and efficient machine learning models.</a:t>
          </a:r>
        </a:p>
      </dgm:t>
    </dgm:pt>
    <dgm:pt modelId="{4F67A1C9-A16C-49EC-B034-01DC579D72B8}" type="parTrans" cxnId="{8A7ED91A-1769-4B1F-A2DD-4EEB3BB8C0AD}">
      <dgm:prSet/>
      <dgm:spPr/>
      <dgm:t>
        <a:bodyPr/>
        <a:lstStyle/>
        <a:p>
          <a:endParaRPr lang="en-US"/>
        </a:p>
      </dgm:t>
    </dgm:pt>
    <dgm:pt modelId="{DF752B60-9B7F-4623-935A-18AD45C65873}" type="sibTrans" cxnId="{8A7ED91A-1769-4B1F-A2DD-4EEB3BB8C0AD}">
      <dgm:prSet/>
      <dgm:spPr/>
      <dgm:t>
        <a:bodyPr/>
        <a:lstStyle/>
        <a:p>
          <a:endParaRPr lang="en-US"/>
        </a:p>
      </dgm:t>
    </dgm:pt>
    <dgm:pt modelId="{C5F08CDB-237E-4204-BA66-DCB8C7A1A51A}" type="pres">
      <dgm:prSet presAssocID="{D4F0CAD5-83B1-4282-8B41-A8CE56B4E671}" presName="Name0" presStyleCnt="0">
        <dgm:presLayoutVars>
          <dgm:dir/>
          <dgm:resizeHandles val="exact"/>
        </dgm:presLayoutVars>
      </dgm:prSet>
      <dgm:spPr/>
    </dgm:pt>
    <dgm:pt modelId="{A0887704-D110-4259-A03D-DDBFC6195A28}" type="pres">
      <dgm:prSet presAssocID="{FA281DF3-2993-4837-9137-05E1A5DB863C}" presName="compNode" presStyleCnt="0"/>
      <dgm:spPr/>
    </dgm:pt>
    <dgm:pt modelId="{453B416B-2806-42C6-9FCE-C90701515CE6}" type="pres">
      <dgm:prSet presAssocID="{FA281DF3-2993-4837-9137-05E1A5DB863C}" presName="pictRect" presStyleLbl="revTx" presStyleIdx="0" presStyleCnt="6">
        <dgm:presLayoutVars>
          <dgm:chMax val="0"/>
          <dgm:bulletEnabled/>
        </dgm:presLayoutVars>
      </dgm:prSet>
      <dgm:spPr/>
    </dgm:pt>
    <dgm:pt modelId="{07407A74-F756-4D3D-9CD8-BDE430B77B01}" type="pres">
      <dgm:prSet presAssocID="{FA281DF3-2993-4837-9137-05E1A5DB863C}" presName="textRect" presStyleLbl="revTx" presStyleIdx="1" presStyleCnt="6">
        <dgm:presLayoutVars>
          <dgm:bulletEnabled/>
        </dgm:presLayoutVars>
      </dgm:prSet>
      <dgm:spPr/>
    </dgm:pt>
    <dgm:pt modelId="{CFA47559-2A3B-4785-987F-367C57AEDC78}" type="pres">
      <dgm:prSet presAssocID="{F9EEC791-768B-4332-B677-141A95957240}" presName="sibTrans" presStyleLbl="sibTrans2D1" presStyleIdx="0" presStyleCnt="0"/>
      <dgm:spPr/>
    </dgm:pt>
    <dgm:pt modelId="{F6BEE69D-40F7-4E06-9586-AF5638C9770D}" type="pres">
      <dgm:prSet presAssocID="{C6B219AD-676A-4749-A2C0-D3C14216CFB8}" presName="compNode" presStyleCnt="0"/>
      <dgm:spPr/>
    </dgm:pt>
    <dgm:pt modelId="{DD60A5B1-FAF1-4998-B1CB-984C5464375B}" type="pres">
      <dgm:prSet presAssocID="{C6B219AD-676A-4749-A2C0-D3C14216CFB8}" presName="pictRect" presStyleLbl="revTx" presStyleIdx="2" presStyleCnt="6">
        <dgm:presLayoutVars>
          <dgm:chMax val="0"/>
          <dgm:bulletEnabled/>
        </dgm:presLayoutVars>
      </dgm:prSet>
      <dgm:spPr/>
    </dgm:pt>
    <dgm:pt modelId="{F30D5A76-9B6C-49B3-84DC-611E0979A57E}" type="pres">
      <dgm:prSet presAssocID="{C6B219AD-676A-4749-A2C0-D3C14216CFB8}" presName="textRect" presStyleLbl="revTx" presStyleIdx="3" presStyleCnt="6">
        <dgm:presLayoutVars>
          <dgm:bulletEnabled/>
        </dgm:presLayoutVars>
      </dgm:prSet>
      <dgm:spPr/>
    </dgm:pt>
    <dgm:pt modelId="{31A0B314-2A41-43C4-8766-94F13CC675DD}" type="pres">
      <dgm:prSet presAssocID="{5F3378D8-6339-4633-B43C-E02B8DA2B3D2}" presName="sibTrans" presStyleLbl="sibTrans2D1" presStyleIdx="0" presStyleCnt="0"/>
      <dgm:spPr/>
    </dgm:pt>
    <dgm:pt modelId="{0576A348-FD6E-4ABD-8055-70B3466D947F}" type="pres">
      <dgm:prSet presAssocID="{B449DF80-DA8E-47AA-9B73-553994FB8167}" presName="compNode" presStyleCnt="0"/>
      <dgm:spPr/>
    </dgm:pt>
    <dgm:pt modelId="{61EE9969-A729-4CDE-BB2B-B114BA0D534D}" type="pres">
      <dgm:prSet presAssocID="{B449DF80-DA8E-47AA-9B73-553994FB8167}" presName="pictRect" presStyleLbl="revTx" presStyleIdx="4" presStyleCnt="6">
        <dgm:presLayoutVars>
          <dgm:chMax val="0"/>
          <dgm:bulletEnabled/>
        </dgm:presLayoutVars>
      </dgm:prSet>
      <dgm:spPr/>
    </dgm:pt>
    <dgm:pt modelId="{8240366B-0C84-4431-97FA-7DF81745F314}" type="pres">
      <dgm:prSet presAssocID="{B449DF80-DA8E-47AA-9B73-553994FB8167}" presName="textRect" presStyleLbl="revTx" presStyleIdx="5" presStyleCnt="6">
        <dgm:presLayoutVars>
          <dgm:bulletEnabled/>
        </dgm:presLayoutVars>
      </dgm:prSet>
      <dgm:spPr/>
    </dgm:pt>
  </dgm:ptLst>
  <dgm:cxnLst>
    <dgm:cxn modelId="{3D2C9104-A4D5-49EA-806F-4CB92BE6459E}" type="presOf" srcId="{D4F0CAD5-83B1-4282-8B41-A8CE56B4E671}" destId="{C5F08CDB-237E-4204-BA66-DCB8C7A1A51A}" srcOrd="0" destOrd="0" presId="urn:microsoft.com/office/officeart/2024/3/layout/hArchList1"/>
    <dgm:cxn modelId="{8A7ED91A-1769-4B1F-A2DD-4EEB3BB8C0AD}" srcId="{B449DF80-DA8E-47AA-9B73-553994FB8167}" destId="{B170B26D-9404-4DE8-94EE-B1FFF4F23173}" srcOrd="0" destOrd="0" parTransId="{4F67A1C9-A16C-49EC-B034-01DC579D72B8}" sibTransId="{DF752B60-9B7F-4623-935A-18AD45C65873}"/>
    <dgm:cxn modelId="{D0763C2C-1C2A-407F-978F-C40FC12E3CE7}" srcId="{D4F0CAD5-83B1-4282-8B41-A8CE56B4E671}" destId="{B449DF80-DA8E-47AA-9B73-553994FB8167}" srcOrd="2" destOrd="0" parTransId="{F8C71E43-F26F-419F-9535-E5905912FC27}" sibTransId="{77A506E7-BAE9-499B-94FB-D356F2BFAEDA}"/>
    <dgm:cxn modelId="{F6A37B3F-6F50-4418-9632-8AA44B90D01F}" srcId="{D4F0CAD5-83B1-4282-8B41-A8CE56B4E671}" destId="{FA281DF3-2993-4837-9137-05E1A5DB863C}" srcOrd="0" destOrd="0" parTransId="{3CD7F27B-972C-4472-8E3F-518461581651}" sibTransId="{F9EEC791-768B-4332-B677-141A95957240}"/>
    <dgm:cxn modelId="{4BA6B569-04AF-47FD-87CE-05135FC5053D}" type="presOf" srcId="{F9EEC791-768B-4332-B677-141A95957240}" destId="{CFA47559-2A3B-4785-987F-367C57AEDC78}" srcOrd="0" destOrd="0" presId="urn:microsoft.com/office/officeart/2024/3/layout/hArchList1"/>
    <dgm:cxn modelId="{B0FBF569-5D46-42C7-9B54-7CBFF4031001}" srcId="{D4F0CAD5-83B1-4282-8B41-A8CE56B4E671}" destId="{C6B219AD-676A-4749-A2C0-D3C14216CFB8}" srcOrd="1" destOrd="0" parTransId="{353AE24F-4E53-4D30-BB26-46A8DB2F40BE}" sibTransId="{5F3378D8-6339-4633-B43C-E02B8DA2B3D2}"/>
    <dgm:cxn modelId="{0668F36B-3707-44C2-B0F7-22EA1B54DC13}" type="presOf" srcId="{FA281DF3-2993-4837-9137-05E1A5DB863C}" destId="{453B416B-2806-42C6-9FCE-C90701515CE6}" srcOrd="0" destOrd="0" presId="urn:microsoft.com/office/officeart/2024/3/layout/hArchList1"/>
    <dgm:cxn modelId="{E051854C-70A3-4ED6-959B-039199815725}" type="presOf" srcId="{5F3378D8-6339-4633-B43C-E02B8DA2B3D2}" destId="{31A0B314-2A41-43C4-8766-94F13CC675DD}" srcOrd="0" destOrd="0" presId="urn:microsoft.com/office/officeart/2024/3/layout/hArchList1"/>
    <dgm:cxn modelId="{826D8178-BD59-4238-B2E8-338D88F02751}" type="presOf" srcId="{B449DF80-DA8E-47AA-9B73-553994FB8167}" destId="{61EE9969-A729-4CDE-BB2B-B114BA0D534D}" srcOrd="0" destOrd="0" presId="urn:microsoft.com/office/officeart/2024/3/layout/hArchList1"/>
    <dgm:cxn modelId="{50A91387-7542-4586-841D-05F2434A3DA5}" srcId="{C6B219AD-676A-4749-A2C0-D3C14216CFB8}" destId="{05813F54-E73F-4A11-AB70-DF8FF14C23EA}" srcOrd="0" destOrd="0" parTransId="{C6AE7856-DCAB-4306-A8E0-6C42E1B4A650}" sibTransId="{0721BFE0-307B-4F48-AB53-2130EBA3FE59}"/>
    <dgm:cxn modelId="{508E95B3-0F9E-4053-88BD-518DAE9F2000}" srcId="{FA281DF3-2993-4837-9137-05E1A5DB863C}" destId="{70202115-406E-4025-9566-52443A389D42}" srcOrd="0" destOrd="0" parTransId="{DF625A2F-DD38-4387-B5D0-6F75B8BA8B4B}" sibTransId="{69A1FDA2-6E6C-4669-BE6F-1816FAA4BF79}"/>
    <dgm:cxn modelId="{354F7FC6-C4BE-4526-99CF-3FF4CED88AC2}" type="presOf" srcId="{70202115-406E-4025-9566-52443A389D42}" destId="{07407A74-F756-4D3D-9CD8-BDE430B77B01}" srcOrd="0" destOrd="0" presId="urn:microsoft.com/office/officeart/2024/3/layout/hArchList1"/>
    <dgm:cxn modelId="{FEBC76D0-B59A-41A8-BD4D-7C8EBC10A38A}" type="presOf" srcId="{B170B26D-9404-4DE8-94EE-B1FFF4F23173}" destId="{8240366B-0C84-4431-97FA-7DF81745F314}" srcOrd="0" destOrd="0" presId="urn:microsoft.com/office/officeart/2024/3/layout/hArchList1"/>
    <dgm:cxn modelId="{8F4FB2D7-0750-4EC3-B257-E35F9D8D70E4}" type="presOf" srcId="{C6B219AD-676A-4749-A2C0-D3C14216CFB8}" destId="{DD60A5B1-FAF1-4998-B1CB-984C5464375B}" srcOrd="0" destOrd="0" presId="urn:microsoft.com/office/officeart/2024/3/layout/hArchList1"/>
    <dgm:cxn modelId="{86347DEA-C01D-459C-945F-B5A127BD7A5D}" type="presOf" srcId="{05813F54-E73F-4A11-AB70-DF8FF14C23EA}" destId="{F30D5A76-9B6C-49B3-84DC-611E0979A57E}" srcOrd="0" destOrd="0" presId="urn:microsoft.com/office/officeart/2024/3/layout/hArchList1"/>
    <dgm:cxn modelId="{FE414D54-18DB-4C13-985B-100A72623760}" type="presParOf" srcId="{C5F08CDB-237E-4204-BA66-DCB8C7A1A51A}" destId="{A0887704-D110-4259-A03D-DDBFC6195A28}" srcOrd="0" destOrd="0" presId="urn:microsoft.com/office/officeart/2024/3/layout/hArchList1"/>
    <dgm:cxn modelId="{77A93D4C-ADDC-498E-9F10-F1610D96D8D7}" type="presParOf" srcId="{A0887704-D110-4259-A03D-DDBFC6195A28}" destId="{453B416B-2806-42C6-9FCE-C90701515CE6}" srcOrd="0" destOrd="0" presId="urn:microsoft.com/office/officeart/2024/3/layout/hArchList1"/>
    <dgm:cxn modelId="{140E0B44-BEC0-4F2C-A3D6-89A1FE19C0AB}" type="presParOf" srcId="{A0887704-D110-4259-A03D-DDBFC6195A28}" destId="{07407A74-F756-4D3D-9CD8-BDE430B77B01}" srcOrd="1" destOrd="0" presId="urn:microsoft.com/office/officeart/2024/3/layout/hArchList1"/>
    <dgm:cxn modelId="{CCF78019-829E-4F6D-B237-2C604729A66D}" type="presParOf" srcId="{C5F08CDB-237E-4204-BA66-DCB8C7A1A51A}" destId="{CFA47559-2A3B-4785-987F-367C57AEDC78}" srcOrd="1" destOrd="0" presId="urn:microsoft.com/office/officeart/2024/3/layout/hArchList1"/>
    <dgm:cxn modelId="{0340794F-DC84-4F0D-B5EE-13BAF2683D22}" type="presParOf" srcId="{C5F08CDB-237E-4204-BA66-DCB8C7A1A51A}" destId="{F6BEE69D-40F7-4E06-9586-AF5638C9770D}" srcOrd="2" destOrd="0" presId="urn:microsoft.com/office/officeart/2024/3/layout/hArchList1"/>
    <dgm:cxn modelId="{DED16CBA-C3EE-4D97-B4D4-12A19D97A264}" type="presParOf" srcId="{F6BEE69D-40F7-4E06-9586-AF5638C9770D}" destId="{DD60A5B1-FAF1-4998-B1CB-984C5464375B}" srcOrd="0" destOrd="0" presId="urn:microsoft.com/office/officeart/2024/3/layout/hArchList1"/>
    <dgm:cxn modelId="{A8291E80-416F-4EB7-92CC-78E25BAC5D3B}" type="presParOf" srcId="{F6BEE69D-40F7-4E06-9586-AF5638C9770D}" destId="{F30D5A76-9B6C-49B3-84DC-611E0979A57E}" srcOrd="1" destOrd="0" presId="urn:microsoft.com/office/officeart/2024/3/layout/hArchList1"/>
    <dgm:cxn modelId="{025C7DB1-2C42-4AD9-A604-F3A4F8DA56E3}" type="presParOf" srcId="{C5F08CDB-237E-4204-BA66-DCB8C7A1A51A}" destId="{31A0B314-2A41-43C4-8766-94F13CC675DD}" srcOrd="3" destOrd="0" presId="urn:microsoft.com/office/officeart/2024/3/layout/hArchList1"/>
    <dgm:cxn modelId="{C1F15748-1699-4CB1-AD5D-A0DD6D8202F0}" type="presParOf" srcId="{C5F08CDB-237E-4204-BA66-DCB8C7A1A51A}" destId="{0576A348-FD6E-4ABD-8055-70B3466D947F}" srcOrd="4" destOrd="0" presId="urn:microsoft.com/office/officeart/2024/3/layout/hArchList1"/>
    <dgm:cxn modelId="{4A675065-BD06-49C9-A435-1DC9287E79A3}" type="presParOf" srcId="{0576A348-FD6E-4ABD-8055-70B3466D947F}" destId="{61EE9969-A729-4CDE-BB2B-B114BA0D534D}" srcOrd="0" destOrd="0" presId="urn:microsoft.com/office/officeart/2024/3/layout/hArchList1"/>
    <dgm:cxn modelId="{8365542C-5C07-4646-A487-D918B03CFE0E}" type="presParOf" srcId="{0576A348-FD6E-4ABD-8055-70B3466D947F}" destId="{8240366B-0C84-4431-97FA-7DF81745F314}"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DCE39E-FEB8-4DD6-BF84-A8C3D0DFBE84}">
      <dsp:nvSpPr>
        <dsp:cNvPr id="0" name=""/>
        <dsp:cNvSpPr/>
      </dsp:nvSpPr>
      <dsp:spPr>
        <a:xfrm>
          <a:off x="0" y="0"/>
          <a:ext cx="1681599" cy="168159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15069" r="19427" b="-5"/>
          <a:stretch/>
        </a:blipFill>
        <a:ln>
          <a:noFill/>
        </a:ln>
        <a:effectLst/>
      </dsp:spPr>
      <dsp:style>
        <a:lnRef idx="0">
          <a:scrgbClr r="0" g="0" b="0"/>
        </a:lnRef>
        <a:fillRef idx="3">
          <a:scrgbClr r="0" g="0" b="0"/>
        </a:fillRef>
        <a:effectRef idx="2">
          <a:scrgbClr r="0" g="0" b="0"/>
        </a:effectRef>
        <a:fontRef idx="minor">
          <a:schemeClr val="lt1"/>
        </a:fontRef>
      </dsp:style>
    </dsp:sp>
    <dsp:sp modelId="{8BCFF24D-2FD8-42CA-A0D6-A7EEAE6EF1FC}">
      <dsp:nvSpPr>
        <dsp:cNvPr id="0" name=""/>
        <dsp:cNvSpPr/>
      </dsp:nvSpPr>
      <dsp:spPr>
        <a:xfrm>
          <a:off x="1861599" y="0"/>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IN" sz="1800" kern="1200"/>
            <a:t>Real-time Data Processing</a:t>
          </a:r>
        </a:p>
      </dsp:txBody>
      <dsp:txXfrm>
        <a:off x="1861599" y="0"/>
        <a:ext cx="5167674" cy="346182"/>
      </dsp:txXfrm>
    </dsp:sp>
    <dsp:sp modelId="{93EF07F7-0DD2-4C03-9411-0E577DC411BE}">
      <dsp:nvSpPr>
        <dsp:cNvPr id="0" name=""/>
        <dsp:cNvSpPr/>
      </dsp:nvSpPr>
      <dsp:spPr>
        <a:xfrm>
          <a:off x="1861599" y="346182"/>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IN" sz="1400" kern="1200"/>
            <a:t>PySpark Streaming enables the processing of real-time streaming data, making it suitable for various applications.</a:t>
          </a:r>
        </a:p>
      </dsp:txBody>
      <dsp:txXfrm>
        <a:off x="1861599" y="346182"/>
        <a:ext cx="5167674" cy="1335417"/>
      </dsp:txXfrm>
    </dsp:sp>
    <dsp:sp modelId="{931C5427-A3C2-4CC1-8B24-942FAAD38B35}">
      <dsp:nvSpPr>
        <dsp:cNvPr id="0" name=""/>
        <dsp:cNvSpPr/>
      </dsp:nvSpPr>
      <dsp:spPr>
        <a:xfrm>
          <a:off x="0" y="1816127"/>
          <a:ext cx="1681599" cy="168159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10577" r="33175" b="3"/>
          <a:stretch/>
        </a:blipFill>
        <a:ln>
          <a:noFill/>
        </a:ln>
        <a:effectLst/>
      </dsp:spPr>
      <dsp:style>
        <a:lnRef idx="0">
          <a:scrgbClr r="0" g="0" b="0"/>
        </a:lnRef>
        <a:fillRef idx="3">
          <a:scrgbClr r="0" g="0" b="0"/>
        </a:fillRef>
        <a:effectRef idx="2">
          <a:scrgbClr r="0" g="0" b="0"/>
        </a:effectRef>
        <a:fontRef idx="minor">
          <a:schemeClr val="lt1"/>
        </a:fontRef>
      </dsp:style>
    </dsp:sp>
    <dsp:sp modelId="{B31A75DF-BABA-47F2-8C53-220FC5D47EBB}">
      <dsp:nvSpPr>
        <dsp:cNvPr id="0" name=""/>
        <dsp:cNvSpPr/>
      </dsp:nvSpPr>
      <dsp:spPr>
        <a:xfrm>
          <a:off x="1861599" y="1816127"/>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IN" sz="1800" kern="1200"/>
            <a:t>Architecture Overview</a:t>
          </a:r>
        </a:p>
      </dsp:txBody>
      <dsp:txXfrm>
        <a:off x="1861599" y="1816127"/>
        <a:ext cx="5167674" cy="346182"/>
      </dsp:txXfrm>
    </dsp:sp>
    <dsp:sp modelId="{665CD2EA-CAFA-4BD2-99DA-EE6306C38EDB}">
      <dsp:nvSpPr>
        <dsp:cNvPr id="0" name=""/>
        <dsp:cNvSpPr/>
      </dsp:nvSpPr>
      <dsp:spPr>
        <a:xfrm>
          <a:off x="1861599" y="2162310"/>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IN" sz="1400" kern="1200"/>
            <a:t>Understanding the architecture of PySpark Streaming is essential for implementing effective real-time analytics solutions.</a:t>
          </a:r>
        </a:p>
      </dsp:txBody>
      <dsp:txXfrm>
        <a:off x="1861599" y="2162310"/>
        <a:ext cx="5167674" cy="1335417"/>
      </dsp:txXfrm>
    </dsp:sp>
    <dsp:sp modelId="{D61BEB82-541B-4A76-AC18-2E8D25BD234D}">
      <dsp:nvSpPr>
        <dsp:cNvPr id="0" name=""/>
        <dsp:cNvSpPr/>
      </dsp:nvSpPr>
      <dsp:spPr>
        <a:xfrm>
          <a:off x="0" y="3632255"/>
          <a:ext cx="1681599" cy="168159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26684" r="17068" b="3"/>
          <a:stretch/>
        </a:blipFill>
        <a:ln>
          <a:noFill/>
        </a:ln>
        <a:effectLst/>
      </dsp:spPr>
      <dsp:style>
        <a:lnRef idx="0">
          <a:scrgbClr r="0" g="0" b="0"/>
        </a:lnRef>
        <a:fillRef idx="3">
          <a:scrgbClr r="0" g="0" b="0"/>
        </a:fillRef>
        <a:effectRef idx="2">
          <a:scrgbClr r="0" g="0" b="0"/>
        </a:effectRef>
        <a:fontRef idx="minor">
          <a:schemeClr val="lt1"/>
        </a:fontRef>
      </dsp:style>
    </dsp:sp>
    <dsp:sp modelId="{F0A6705A-2726-4B39-AD47-2EDD9607CE9E}">
      <dsp:nvSpPr>
        <dsp:cNvPr id="0" name=""/>
        <dsp:cNvSpPr/>
      </dsp:nvSpPr>
      <dsp:spPr>
        <a:xfrm>
          <a:off x="1861599" y="3632255"/>
          <a:ext cx="5167674" cy="34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IN" sz="1800" kern="1200"/>
            <a:t>Use Cases</a:t>
          </a:r>
        </a:p>
      </dsp:txBody>
      <dsp:txXfrm>
        <a:off x="1861599" y="3632255"/>
        <a:ext cx="5167674" cy="346182"/>
      </dsp:txXfrm>
    </dsp:sp>
    <dsp:sp modelId="{E608F5FC-E46C-4B9D-A4E1-DCE4863380CD}">
      <dsp:nvSpPr>
        <dsp:cNvPr id="0" name=""/>
        <dsp:cNvSpPr/>
      </dsp:nvSpPr>
      <dsp:spPr>
        <a:xfrm>
          <a:off x="1861599" y="3978438"/>
          <a:ext cx="5167674" cy="13354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IN" sz="1400" kern="1200"/>
            <a:t>PySpark Streaming can be utilized for various real-time analytics use cases, including monitoring and event detection.</a:t>
          </a:r>
        </a:p>
      </dsp:txBody>
      <dsp:txXfrm>
        <a:off x="1861599" y="3978438"/>
        <a:ext cx="5167674" cy="13354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3B416B-2806-42C6-9FCE-C90701515CE6}">
      <dsp:nvSpPr>
        <dsp:cNvPr id="0" name=""/>
        <dsp:cNvSpPr/>
      </dsp:nvSpPr>
      <dsp:spPr>
        <a:xfrm>
          <a:off x="0" y="0"/>
          <a:ext cx="3377565" cy="320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Powerful Big Data Tool</a:t>
          </a:r>
        </a:p>
      </dsp:txBody>
      <dsp:txXfrm>
        <a:off x="0" y="0"/>
        <a:ext cx="3377565" cy="320182"/>
      </dsp:txXfrm>
    </dsp:sp>
    <dsp:sp modelId="{07407A74-F756-4D3D-9CD8-BDE430B77B01}">
      <dsp:nvSpPr>
        <dsp:cNvPr id="0" name=""/>
        <dsp:cNvSpPr/>
      </dsp:nvSpPr>
      <dsp:spPr>
        <a:xfrm>
          <a:off x="0" y="320182"/>
          <a:ext cx="3377565" cy="21358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PySpark is recognized for its robust capabilities in processing large datasets efficiently, making it ideal for big data applications.</a:t>
          </a:r>
        </a:p>
      </dsp:txBody>
      <dsp:txXfrm>
        <a:off x="0" y="320182"/>
        <a:ext cx="3377565" cy="2135895"/>
      </dsp:txXfrm>
    </dsp:sp>
    <dsp:sp modelId="{DD60A5B1-FAF1-4998-B1CB-984C5464375B}">
      <dsp:nvSpPr>
        <dsp:cNvPr id="0" name=""/>
        <dsp:cNvSpPr/>
      </dsp:nvSpPr>
      <dsp:spPr>
        <a:xfrm>
          <a:off x="3715321" y="0"/>
          <a:ext cx="3377565" cy="320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Data Manipulation Features</a:t>
          </a:r>
        </a:p>
      </dsp:txBody>
      <dsp:txXfrm>
        <a:off x="3715321" y="0"/>
        <a:ext cx="3377565" cy="320182"/>
      </dsp:txXfrm>
    </dsp:sp>
    <dsp:sp modelId="{F30D5A76-9B6C-49B3-84DC-611E0979A57E}">
      <dsp:nvSpPr>
        <dsp:cNvPr id="0" name=""/>
        <dsp:cNvSpPr/>
      </dsp:nvSpPr>
      <dsp:spPr>
        <a:xfrm>
          <a:off x="3715321" y="320182"/>
          <a:ext cx="3377565" cy="21358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With a variety of functionalities, PySpark simplifies data manipulation tasks and enhances productivity for data professionals.</a:t>
          </a:r>
        </a:p>
      </dsp:txBody>
      <dsp:txXfrm>
        <a:off x="3715321" y="320182"/>
        <a:ext cx="3377565" cy="2135895"/>
      </dsp:txXfrm>
    </dsp:sp>
    <dsp:sp modelId="{61EE9969-A729-4CDE-BB2B-B114BA0D534D}">
      <dsp:nvSpPr>
        <dsp:cNvPr id="0" name=""/>
        <dsp:cNvSpPr/>
      </dsp:nvSpPr>
      <dsp:spPr>
        <a:xfrm>
          <a:off x="7430643" y="0"/>
          <a:ext cx="3377565" cy="320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Machine Learning Integration</a:t>
          </a:r>
        </a:p>
      </dsp:txBody>
      <dsp:txXfrm>
        <a:off x="7430643" y="0"/>
        <a:ext cx="3377565" cy="320182"/>
      </dsp:txXfrm>
    </dsp:sp>
    <dsp:sp modelId="{8240366B-0C84-4431-97FA-7DF81745F314}">
      <dsp:nvSpPr>
        <dsp:cNvPr id="0" name=""/>
        <dsp:cNvSpPr/>
      </dsp:nvSpPr>
      <dsp:spPr>
        <a:xfrm>
          <a:off x="7430643" y="320182"/>
          <a:ext cx="3377565" cy="21358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PySpark integrates seamlessly with machine learning libraries, empowering users to build scalable and efficient machine learning models.</a:t>
          </a:r>
        </a:p>
      </dsp:txBody>
      <dsp:txXfrm>
        <a:off x="7430643" y="320182"/>
        <a:ext cx="3377565" cy="2135895"/>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44BDEC-73FE-4E3E-9896-8EE234885519}" type="datetimeFigureOut">
              <a:rPr lang="en-IN" smtClean="0"/>
              <a:t>21-04-2025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A5FA07-8709-47E1-BC9D-FBD14AD56B19}" type="slidenum">
              <a:rPr lang="en-IN" smtClean="0"/>
              <a:t>‹#›</a:t>
            </a:fld>
            <a:endParaRPr lang="en-IN"/>
          </a:p>
        </p:txBody>
      </p:sp>
    </p:spTree>
    <p:extLst>
      <p:ext uri="{BB962C8B-B14F-4D97-AF65-F5344CB8AC3E}">
        <p14:creationId xmlns:p14="http://schemas.microsoft.com/office/powerpoint/2010/main" val="36402072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a:t>
---
This presentation will explore the basics of Apache Spark and </a:t>
            </a:r>
            <a:r>
              <a:rPr lang="en-IN" dirty="0" err="1"/>
              <a:t>PySpark</a:t>
            </a:r>
            <a:r>
              <a:rPr lang="en-IN" dirty="0"/>
              <a:t>, essential frameworks for processing big data. We will cover various aspects of Spark, including its core concepts, advantages, and practical applications in data processing.
</a:t>
            </a:r>
          </a:p>
        </p:txBody>
      </p:sp>
      <p:sp>
        <p:nvSpPr>
          <p:cNvPr id="4" name="Slide Number Placeholder 3"/>
          <p:cNvSpPr>
            <a:spLocks noGrp="1"/>
          </p:cNvSpPr>
          <p:nvPr>
            <p:ph type="sldNum" sz="quarter" idx="5"/>
          </p:nvPr>
        </p:nvSpPr>
        <p:spPr/>
        <p:txBody>
          <a:bodyPr/>
          <a:lstStyle/>
          <a:p>
            <a:fld id="{B1FEFD12-9239-48FE-BC53-750F754CB4A0}" type="slidenum">
              <a:rPr lang="en-IN" smtClean="0"/>
              <a:t>1</a:t>
            </a:fld>
            <a:endParaRPr lang="en-IN"/>
          </a:p>
        </p:txBody>
      </p:sp>
    </p:spTree>
    <p:extLst>
      <p:ext uri="{BB962C8B-B14F-4D97-AF65-F5344CB8AC3E}">
        <p14:creationId xmlns:p14="http://schemas.microsoft.com/office/powerpoint/2010/main" val="2561382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Understanding the core concepts of Spark is crucial for effective big data processing. This section will cover the fundamental elements that make Spark powerful and efficient.</a:t>
            </a:r>
          </a:p>
        </p:txBody>
      </p:sp>
      <p:sp>
        <p:nvSpPr>
          <p:cNvPr id="4" name="Slide Number Placeholder 3"/>
          <p:cNvSpPr>
            <a:spLocks noGrp="1"/>
          </p:cNvSpPr>
          <p:nvPr>
            <p:ph type="sldNum" sz="quarter" idx="5"/>
          </p:nvPr>
        </p:nvSpPr>
        <p:spPr/>
        <p:txBody>
          <a:bodyPr/>
          <a:lstStyle/>
          <a:p>
            <a:fld id="{B1FEFD12-9239-48FE-BC53-750F754CB4A0}" type="slidenum">
              <a:rPr lang="en-IN" smtClean="0"/>
              <a:t>10</a:t>
            </a:fld>
            <a:endParaRPr lang="en-IN"/>
          </a:p>
        </p:txBody>
      </p:sp>
    </p:spTree>
    <p:extLst>
      <p:ext uri="{BB962C8B-B14F-4D97-AF65-F5344CB8AC3E}">
        <p14:creationId xmlns:p14="http://schemas.microsoft.com/office/powerpoint/2010/main" val="17219747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RDDs are the fundamental data structure of Spark, representing an immutable distributed collection of objects. They support parallel processing and enable fault tolerance through lineage.</a:t>
            </a:r>
          </a:p>
        </p:txBody>
      </p:sp>
      <p:sp>
        <p:nvSpPr>
          <p:cNvPr id="4" name="Slide Number Placeholder 3"/>
          <p:cNvSpPr>
            <a:spLocks noGrp="1"/>
          </p:cNvSpPr>
          <p:nvPr>
            <p:ph type="sldNum" sz="quarter" idx="5"/>
          </p:nvPr>
        </p:nvSpPr>
        <p:spPr/>
        <p:txBody>
          <a:bodyPr/>
          <a:lstStyle/>
          <a:p>
            <a:fld id="{B1FEFD12-9239-48FE-BC53-750F754CB4A0}" type="slidenum">
              <a:rPr lang="en-IN" smtClean="0"/>
              <a:t>11</a:t>
            </a:fld>
            <a:endParaRPr lang="en-IN"/>
          </a:p>
        </p:txBody>
      </p:sp>
    </p:spTree>
    <p:extLst>
      <p:ext uri="{BB962C8B-B14F-4D97-AF65-F5344CB8AC3E}">
        <p14:creationId xmlns:p14="http://schemas.microsoft.com/office/powerpoint/2010/main" val="5579690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Transformations are operations on RDDs that return a new RDD, while actions compute a result based on an RDD. Understanding these concepts is essential for effective data manipulation in Spark.</a:t>
            </a:r>
          </a:p>
        </p:txBody>
      </p:sp>
      <p:sp>
        <p:nvSpPr>
          <p:cNvPr id="4" name="Slide Number Placeholder 3"/>
          <p:cNvSpPr>
            <a:spLocks noGrp="1"/>
          </p:cNvSpPr>
          <p:nvPr>
            <p:ph type="sldNum" sz="quarter" idx="5"/>
          </p:nvPr>
        </p:nvSpPr>
        <p:spPr/>
        <p:txBody>
          <a:bodyPr/>
          <a:lstStyle/>
          <a:p>
            <a:fld id="{B1FEFD12-9239-48FE-BC53-750F754CB4A0}" type="slidenum">
              <a:rPr lang="en-IN" smtClean="0"/>
              <a:t>12</a:t>
            </a:fld>
            <a:endParaRPr lang="en-IN"/>
          </a:p>
        </p:txBody>
      </p:sp>
    </p:spTree>
    <p:extLst>
      <p:ext uri="{BB962C8B-B14F-4D97-AF65-F5344CB8AC3E}">
        <p14:creationId xmlns:p14="http://schemas.microsoft.com/office/powerpoint/2010/main" val="21332939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Spark employs lazy evaluation, meaning it delays the execution of transformations until an action is invoked. This optimization helps in reducing unnecessary computations and improves performance.</a:t>
            </a:r>
          </a:p>
        </p:txBody>
      </p:sp>
      <p:sp>
        <p:nvSpPr>
          <p:cNvPr id="4" name="Slide Number Placeholder 3"/>
          <p:cNvSpPr>
            <a:spLocks noGrp="1"/>
          </p:cNvSpPr>
          <p:nvPr>
            <p:ph type="sldNum" sz="quarter" idx="5"/>
          </p:nvPr>
        </p:nvSpPr>
        <p:spPr/>
        <p:txBody>
          <a:bodyPr/>
          <a:lstStyle/>
          <a:p>
            <a:fld id="{B1FEFD12-9239-48FE-BC53-750F754CB4A0}" type="slidenum">
              <a:rPr lang="en-IN" smtClean="0"/>
              <a:t>13</a:t>
            </a:fld>
            <a:endParaRPr lang="en-IN"/>
          </a:p>
        </p:txBody>
      </p:sp>
    </p:spTree>
    <p:extLst>
      <p:ext uri="{BB962C8B-B14F-4D97-AF65-F5344CB8AC3E}">
        <p14:creationId xmlns:p14="http://schemas.microsoft.com/office/powerpoint/2010/main" val="20409609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DataFrames are a higher-level abstraction over RDDs and provide a more user-friendly interface for data analysis. This section explores how to work with DataFrames and perform SQL operations in Spark.</a:t>
            </a:r>
          </a:p>
        </p:txBody>
      </p:sp>
      <p:sp>
        <p:nvSpPr>
          <p:cNvPr id="4" name="Slide Number Placeholder 3"/>
          <p:cNvSpPr>
            <a:spLocks noGrp="1"/>
          </p:cNvSpPr>
          <p:nvPr>
            <p:ph type="sldNum" sz="quarter" idx="5"/>
          </p:nvPr>
        </p:nvSpPr>
        <p:spPr/>
        <p:txBody>
          <a:bodyPr/>
          <a:lstStyle/>
          <a:p>
            <a:fld id="{B1FEFD12-9239-48FE-BC53-750F754CB4A0}" type="slidenum">
              <a:rPr lang="en-IN" smtClean="0"/>
              <a:t>14</a:t>
            </a:fld>
            <a:endParaRPr lang="en-IN"/>
          </a:p>
        </p:txBody>
      </p:sp>
    </p:spTree>
    <p:extLst>
      <p:ext uri="{BB962C8B-B14F-4D97-AF65-F5344CB8AC3E}">
        <p14:creationId xmlns:p14="http://schemas.microsoft.com/office/powerpoint/2010/main" val="39085152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DataFrames offer a distributed collection of data organized into named columns, enabling users to perform operations similar to SQL. They are optimized for performance and ease of use.</a:t>
            </a:r>
          </a:p>
        </p:txBody>
      </p:sp>
      <p:sp>
        <p:nvSpPr>
          <p:cNvPr id="4" name="Slide Number Placeholder 3"/>
          <p:cNvSpPr>
            <a:spLocks noGrp="1"/>
          </p:cNvSpPr>
          <p:nvPr>
            <p:ph type="sldNum" sz="quarter" idx="5"/>
          </p:nvPr>
        </p:nvSpPr>
        <p:spPr/>
        <p:txBody>
          <a:bodyPr/>
          <a:lstStyle/>
          <a:p>
            <a:fld id="{B1FEFD12-9239-48FE-BC53-750F754CB4A0}" type="slidenum">
              <a:rPr lang="en-IN" smtClean="0"/>
              <a:t>15</a:t>
            </a:fld>
            <a:endParaRPr lang="en-IN"/>
          </a:p>
        </p:txBody>
      </p:sp>
    </p:spTree>
    <p:extLst>
      <p:ext uri="{BB962C8B-B14F-4D97-AF65-F5344CB8AC3E}">
        <p14:creationId xmlns:p14="http://schemas.microsoft.com/office/powerpoint/2010/main" val="13217539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Spark SQL allows users to execute SQL queries on DataFrames, combining the capabilities of SQL with the scalability of Spark. This feature enhances the accessibility of big data processing.</a:t>
            </a:r>
          </a:p>
        </p:txBody>
      </p:sp>
      <p:sp>
        <p:nvSpPr>
          <p:cNvPr id="4" name="Slide Number Placeholder 3"/>
          <p:cNvSpPr>
            <a:spLocks noGrp="1"/>
          </p:cNvSpPr>
          <p:nvPr>
            <p:ph type="sldNum" sz="quarter" idx="5"/>
          </p:nvPr>
        </p:nvSpPr>
        <p:spPr/>
        <p:txBody>
          <a:bodyPr/>
          <a:lstStyle/>
          <a:p>
            <a:fld id="{B1FEFD12-9239-48FE-BC53-750F754CB4A0}" type="slidenum">
              <a:rPr lang="en-IN" smtClean="0"/>
              <a:t>16</a:t>
            </a:fld>
            <a:endParaRPr lang="en-IN"/>
          </a:p>
        </p:txBody>
      </p:sp>
    </p:spTree>
    <p:extLst>
      <p:ext uri="{BB962C8B-B14F-4D97-AF65-F5344CB8AC3E}">
        <p14:creationId xmlns:p14="http://schemas.microsoft.com/office/powerpoint/2010/main" val="17413630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Understanding the differences between DataFrames and RDDs is crucial for optimized data processing. DataFrames provide a more structured approach, while RDDs offer more flexibility. This slide discusses the scenarios for using each.</a:t>
            </a:r>
          </a:p>
        </p:txBody>
      </p:sp>
      <p:sp>
        <p:nvSpPr>
          <p:cNvPr id="4" name="Slide Number Placeholder 3"/>
          <p:cNvSpPr>
            <a:spLocks noGrp="1"/>
          </p:cNvSpPr>
          <p:nvPr>
            <p:ph type="sldNum" sz="quarter" idx="5"/>
          </p:nvPr>
        </p:nvSpPr>
        <p:spPr/>
        <p:txBody>
          <a:bodyPr/>
          <a:lstStyle/>
          <a:p>
            <a:fld id="{B1FEFD12-9239-48FE-BC53-750F754CB4A0}" type="slidenum">
              <a:rPr lang="en-IN" smtClean="0"/>
              <a:t>17</a:t>
            </a:fld>
            <a:endParaRPr lang="en-IN"/>
          </a:p>
        </p:txBody>
      </p:sp>
    </p:spTree>
    <p:extLst>
      <p:ext uri="{BB962C8B-B14F-4D97-AF65-F5344CB8AC3E}">
        <p14:creationId xmlns:p14="http://schemas.microsoft.com/office/powerpoint/2010/main" val="33023136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This section will provide practical examples to demonstrate the capabilities of PySpark, showcasing real-world applications of its features and operations.</a:t>
            </a:r>
          </a:p>
        </p:txBody>
      </p:sp>
      <p:sp>
        <p:nvSpPr>
          <p:cNvPr id="4" name="Slide Number Placeholder 3"/>
          <p:cNvSpPr>
            <a:spLocks noGrp="1"/>
          </p:cNvSpPr>
          <p:nvPr>
            <p:ph type="sldNum" sz="quarter" idx="5"/>
          </p:nvPr>
        </p:nvSpPr>
        <p:spPr/>
        <p:txBody>
          <a:bodyPr/>
          <a:lstStyle/>
          <a:p>
            <a:fld id="{B1FEFD12-9239-48FE-BC53-750F754CB4A0}" type="slidenum">
              <a:rPr lang="en-IN" smtClean="0"/>
              <a:t>18</a:t>
            </a:fld>
            <a:endParaRPr lang="en-IN"/>
          </a:p>
        </p:txBody>
      </p:sp>
    </p:spTree>
    <p:extLst>
      <p:ext uri="{BB962C8B-B14F-4D97-AF65-F5344CB8AC3E}">
        <p14:creationId xmlns:p14="http://schemas.microsoft.com/office/powerpoint/2010/main" val="27294860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Learn how to load data into PySpark, inspect its structure and content, and perform initial data exploration. This foundational step is critical for effective data analysis.</a:t>
            </a:r>
          </a:p>
        </p:txBody>
      </p:sp>
      <p:sp>
        <p:nvSpPr>
          <p:cNvPr id="4" name="Slide Number Placeholder 3"/>
          <p:cNvSpPr>
            <a:spLocks noGrp="1"/>
          </p:cNvSpPr>
          <p:nvPr>
            <p:ph type="sldNum" sz="quarter" idx="5"/>
          </p:nvPr>
        </p:nvSpPr>
        <p:spPr/>
        <p:txBody>
          <a:bodyPr/>
          <a:lstStyle/>
          <a:p>
            <a:fld id="{B1FEFD12-9239-48FE-BC53-750F754CB4A0}" type="slidenum">
              <a:rPr lang="en-IN" smtClean="0"/>
              <a:t>19</a:t>
            </a:fld>
            <a:endParaRPr lang="en-IN"/>
          </a:p>
        </p:txBody>
      </p:sp>
    </p:spTree>
    <p:extLst>
      <p:ext uri="{BB962C8B-B14F-4D97-AF65-F5344CB8AC3E}">
        <p14:creationId xmlns:p14="http://schemas.microsoft.com/office/powerpoint/2010/main" val="3293837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We will start with an introduction to Apache Spark, discussing its significance in addressing big data challenges. Then, we’ll dive into understanding PySpark, its installation, and setup. Following that, we will explore core concepts in Spark, work with DataFrames and Spark SQL, and conclude with hands-on examples and advanced topics.</a:t>
            </a:r>
          </a:p>
        </p:txBody>
      </p:sp>
      <p:sp>
        <p:nvSpPr>
          <p:cNvPr id="4" name="Slide Number Placeholder 3"/>
          <p:cNvSpPr>
            <a:spLocks noGrp="1"/>
          </p:cNvSpPr>
          <p:nvPr>
            <p:ph type="sldNum" sz="quarter" idx="5"/>
          </p:nvPr>
        </p:nvSpPr>
        <p:spPr/>
        <p:txBody>
          <a:bodyPr/>
          <a:lstStyle/>
          <a:p>
            <a:fld id="{B1FEFD12-9239-48FE-BC53-750F754CB4A0}" type="slidenum">
              <a:rPr lang="en-IN" smtClean="0"/>
              <a:t>2</a:t>
            </a:fld>
            <a:endParaRPr lang="en-IN"/>
          </a:p>
        </p:txBody>
      </p:sp>
    </p:spTree>
    <p:extLst>
      <p:ext uri="{BB962C8B-B14F-4D97-AF65-F5344CB8AC3E}">
        <p14:creationId xmlns:p14="http://schemas.microsoft.com/office/powerpoint/2010/main" val="40857567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This slide covers various data transformation techniques and aggregation functions available in PySpark. Understanding these operations is key to data processing and analysis.</a:t>
            </a:r>
          </a:p>
        </p:txBody>
      </p:sp>
      <p:sp>
        <p:nvSpPr>
          <p:cNvPr id="4" name="Slide Number Placeholder 3"/>
          <p:cNvSpPr>
            <a:spLocks noGrp="1"/>
          </p:cNvSpPr>
          <p:nvPr>
            <p:ph type="sldNum" sz="quarter" idx="5"/>
          </p:nvPr>
        </p:nvSpPr>
        <p:spPr/>
        <p:txBody>
          <a:bodyPr/>
          <a:lstStyle/>
          <a:p>
            <a:fld id="{B1FEFD12-9239-48FE-BC53-750F754CB4A0}" type="slidenum">
              <a:rPr lang="en-IN" smtClean="0"/>
              <a:t>20</a:t>
            </a:fld>
            <a:endParaRPr lang="en-IN"/>
          </a:p>
        </p:txBody>
      </p:sp>
    </p:spTree>
    <p:extLst>
      <p:ext uri="{BB962C8B-B14F-4D97-AF65-F5344CB8AC3E}">
        <p14:creationId xmlns:p14="http://schemas.microsoft.com/office/powerpoint/2010/main" val="39675324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We will explore how to write and execute SQL queries using Spark SQL, demonstrating the integration of SQL capabilities with PySpark for efficient data querying.</a:t>
            </a:r>
          </a:p>
        </p:txBody>
      </p:sp>
      <p:sp>
        <p:nvSpPr>
          <p:cNvPr id="4" name="Slide Number Placeholder 3"/>
          <p:cNvSpPr>
            <a:spLocks noGrp="1"/>
          </p:cNvSpPr>
          <p:nvPr>
            <p:ph type="sldNum" sz="quarter" idx="5"/>
          </p:nvPr>
        </p:nvSpPr>
        <p:spPr/>
        <p:txBody>
          <a:bodyPr/>
          <a:lstStyle/>
          <a:p>
            <a:fld id="{B1FEFD12-9239-48FE-BC53-750F754CB4A0}" type="slidenum">
              <a:rPr lang="en-IN" smtClean="0"/>
              <a:t>21</a:t>
            </a:fld>
            <a:endParaRPr lang="en-IN"/>
          </a:p>
        </p:txBody>
      </p:sp>
    </p:spTree>
    <p:extLst>
      <p:ext uri="{BB962C8B-B14F-4D97-AF65-F5344CB8AC3E}">
        <p14:creationId xmlns:p14="http://schemas.microsoft.com/office/powerpoint/2010/main" val="22357186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In this section, we will explore advanced functionalities of PySpark, including machine learning, streaming data processing, and performance optimization techniques.</a:t>
            </a:r>
          </a:p>
        </p:txBody>
      </p:sp>
      <p:sp>
        <p:nvSpPr>
          <p:cNvPr id="4" name="Slide Number Placeholder 3"/>
          <p:cNvSpPr>
            <a:spLocks noGrp="1"/>
          </p:cNvSpPr>
          <p:nvPr>
            <p:ph type="sldNum" sz="quarter" idx="5"/>
          </p:nvPr>
        </p:nvSpPr>
        <p:spPr/>
        <p:txBody>
          <a:bodyPr/>
          <a:lstStyle/>
          <a:p>
            <a:fld id="{B1FEFD12-9239-48FE-BC53-750F754CB4A0}" type="slidenum">
              <a:rPr lang="en-IN" smtClean="0"/>
              <a:t>22</a:t>
            </a:fld>
            <a:endParaRPr lang="en-IN"/>
          </a:p>
        </p:txBody>
      </p:sp>
    </p:spTree>
    <p:extLst>
      <p:ext uri="{BB962C8B-B14F-4D97-AF65-F5344CB8AC3E}">
        <p14:creationId xmlns:p14="http://schemas.microsoft.com/office/powerpoint/2010/main" val="2282668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PySpark MLlib is a scalable machine learning library that provides various algorithms and utilities for building machine learning models at scale. This slide introduces its features and applications.</a:t>
            </a:r>
          </a:p>
        </p:txBody>
      </p:sp>
      <p:sp>
        <p:nvSpPr>
          <p:cNvPr id="4" name="Slide Number Placeholder 3"/>
          <p:cNvSpPr>
            <a:spLocks noGrp="1"/>
          </p:cNvSpPr>
          <p:nvPr>
            <p:ph type="sldNum" sz="quarter" idx="5"/>
          </p:nvPr>
        </p:nvSpPr>
        <p:spPr/>
        <p:txBody>
          <a:bodyPr/>
          <a:lstStyle/>
          <a:p>
            <a:fld id="{B1FEFD12-9239-48FE-BC53-750F754CB4A0}" type="slidenum">
              <a:rPr lang="en-IN" smtClean="0"/>
              <a:t>23</a:t>
            </a:fld>
            <a:endParaRPr lang="en-IN"/>
          </a:p>
        </p:txBody>
      </p:sp>
    </p:spTree>
    <p:extLst>
      <p:ext uri="{BB962C8B-B14F-4D97-AF65-F5344CB8AC3E}">
        <p14:creationId xmlns:p14="http://schemas.microsoft.com/office/powerpoint/2010/main" val="377605389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PySpark Streaming allows processing of real-time streaming data. This slide discusses its architecture and how to use it for real-time analytics.</a:t>
            </a:r>
          </a:p>
        </p:txBody>
      </p:sp>
      <p:sp>
        <p:nvSpPr>
          <p:cNvPr id="4" name="Slide Number Placeholder 3"/>
          <p:cNvSpPr>
            <a:spLocks noGrp="1"/>
          </p:cNvSpPr>
          <p:nvPr>
            <p:ph type="sldNum" sz="quarter" idx="5"/>
          </p:nvPr>
        </p:nvSpPr>
        <p:spPr/>
        <p:txBody>
          <a:bodyPr/>
          <a:lstStyle/>
          <a:p>
            <a:fld id="{B1FEFD12-9239-48FE-BC53-750F754CB4A0}" type="slidenum">
              <a:rPr lang="en-IN" smtClean="0"/>
              <a:t>24</a:t>
            </a:fld>
            <a:endParaRPr lang="en-IN"/>
          </a:p>
        </p:txBody>
      </p:sp>
    </p:spTree>
    <p:extLst>
      <p:ext uri="{BB962C8B-B14F-4D97-AF65-F5344CB8AC3E}">
        <p14:creationId xmlns:p14="http://schemas.microsoft.com/office/powerpoint/2010/main" val="175233607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Performance optimization is crucial for working with large datasets. This slide will provide tips and best practices for enhancing the performance of PySpark applications.</a:t>
            </a:r>
          </a:p>
        </p:txBody>
      </p:sp>
      <p:sp>
        <p:nvSpPr>
          <p:cNvPr id="4" name="Slide Number Placeholder 3"/>
          <p:cNvSpPr>
            <a:spLocks noGrp="1"/>
          </p:cNvSpPr>
          <p:nvPr>
            <p:ph type="sldNum" sz="quarter" idx="5"/>
          </p:nvPr>
        </p:nvSpPr>
        <p:spPr/>
        <p:txBody>
          <a:bodyPr/>
          <a:lstStyle/>
          <a:p>
            <a:fld id="{B1FEFD12-9239-48FE-BC53-750F754CB4A0}" type="slidenum">
              <a:rPr lang="en-IN" smtClean="0"/>
              <a:t>25</a:t>
            </a:fld>
            <a:endParaRPr lang="en-IN"/>
          </a:p>
        </p:txBody>
      </p:sp>
    </p:spTree>
    <p:extLst>
      <p:ext uri="{BB962C8B-B14F-4D97-AF65-F5344CB8AC3E}">
        <p14:creationId xmlns:p14="http://schemas.microsoft.com/office/powerpoint/2010/main" val="79378359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In conclusion, PySpark is a powerful tool for big data processing, offering a range of functionalities from data manipulation to machine learning. With its ease of use and efficiency, PySpark is an excellent choice for data professionals.</a:t>
            </a:r>
          </a:p>
        </p:txBody>
      </p:sp>
      <p:sp>
        <p:nvSpPr>
          <p:cNvPr id="4" name="Slide Number Placeholder 3"/>
          <p:cNvSpPr>
            <a:spLocks noGrp="1"/>
          </p:cNvSpPr>
          <p:nvPr>
            <p:ph type="sldNum" sz="quarter" idx="5"/>
          </p:nvPr>
        </p:nvSpPr>
        <p:spPr/>
        <p:txBody>
          <a:bodyPr/>
          <a:lstStyle/>
          <a:p>
            <a:fld id="{B1FEFD12-9239-48FE-BC53-750F754CB4A0}" type="slidenum">
              <a:rPr lang="en-IN" smtClean="0"/>
              <a:t>26</a:t>
            </a:fld>
            <a:endParaRPr lang="en-IN"/>
          </a:p>
        </p:txBody>
      </p:sp>
    </p:spTree>
    <p:extLst>
      <p:ext uri="{BB962C8B-B14F-4D97-AF65-F5344CB8AC3E}">
        <p14:creationId xmlns:p14="http://schemas.microsoft.com/office/powerpoint/2010/main" val="12773021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Apache Spark is an open-source distributed computing system that provides an interface for programming entire clusters with implicit data parallelism and fault tolerance. It has become a cornerstone technology in the big data ecosystem.</a:t>
            </a:r>
          </a:p>
        </p:txBody>
      </p:sp>
      <p:sp>
        <p:nvSpPr>
          <p:cNvPr id="4" name="Slide Number Placeholder 3"/>
          <p:cNvSpPr>
            <a:spLocks noGrp="1"/>
          </p:cNvSpPr>
          <p:nvPr>
            <p:ph type="sldNum" sz="quarter" idx="5"/>
          </p:nvPr>
        </p:nvSpPr>
        <p:spPr/>
        <p:txBody>
          <a:bodyPr/>
          <a:lstStyle/>
          <a:p>
            <a:fld id="{B1FEFD12-9239-48FE-BC53-750F754CB4A0}" type="slidenum">
              <a:rPr lang="en-IN" smtClean="0"/>
              <a:t>3</a:t>
            </a:fld>
            <a:endParaRPr lang="en-IN"/>
          </a:p>
        </p:txBody>
      </p:sp>
    </p:spTree>
    <p:extLst>
      <p:ext uri="{BB962C8B-B14F-4D97-AF65-F5344CB8AC3E}">
        <p14:creationId xmlns:p14="http://schemas.microsoft.com/office/powerpoint/2010/main" val="25151054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Big data refers to large and complex datasets that traditional data processing software cannot handle efficiently. This section will explore the challenges posed by big data, such as data storage, processing speed, and data integrity.</a:t>
            </a:r>
          </a:p>
        </p:txBody>
      </p:sp>
      <p:sp>
        <p:nvSpPr>
          <p:cNvPr id="4" name="Slide Number Placeholder 3"/>
          <p:cNvSpPr>
            <a:spLocks noGrp="1"/>
          </p:cNvSpPr>
          <p:nvPr>
            <p:ph type="sldNum" sz="quarter" idx="5"/>
          </p:nvPr>
        </p:nvSpPr>
        <p:spPr/>
        <p:txBody>
          <a:bodyPr/>
          <a:lstStyle/>
          <a:p>
            <a:fld id="{B1FEFD12-9239-48FE-BC53-750F754CB4A0}" type="slidenum">
              <a:rPr lang="en-IN" smtClean="0"/>
              <a:t>4</a:t>
            </a:fld>
            <a:endParaRPr lang="en-IN"/>
          </a:p>
        </p:txBody>
      </p:sp>
    </p:spTree>
    <p:extLst>
      <p:ext uri="{BB962C8B-B14F-4D97-AF65-F5344CB8AC3E}">
        <p14:creationId xmlns:p14="http://schemas.microsoft.com/office/powerpoint/2010/main" val="7455692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Apache Spark is a unified analytics engine for big data processing, with built-in modules for streaming, SQL, machine learning, and graph processing. It allows for the handling of big data in a fast and simple way.</a:t>
            </a:r>
          </a:p>
        </p:txBody>
      </p:sp>
      <p:sp>
        <p:nvSpPr>
          <p:cNvPr id="4" name="Slide Number Placeholder 3"/>
          <p:cNvSpPr>
            <a:spLocks noGrp="1"/>
          </p:cNvSpPr>
          <p:nvPr>
            <p:ph type="sldNum" sz="quarter" idx="5"/>
          </p:nvPr>
        </p:nvSpPr>
        <p:spPr/>
        <p:txBody>
          <a:bodyPr/>
          <a:lstStyle/>
          <a:p>
            <a:fld id="{B1FEFD12-9239-48FE-BC53-750F754CB4A0}" type="slidenum">
              <a:rPr lang="en-IN" smtClean="0"/>
              <a:t>5</a:t>
            </a:fld>
            <a:endParaRPr lang="en-IN"/>
          </a:p>
        </p:txBody>
      </p:sp>
    </p:spTree>
    <p:extLst>
      <p:ext uri="{BB962C8B-B14F-4D97-AF65-F5344CB8AC3E}">
        <p14:creationId xmlns:p14="http://schemas.microsoft.com/office/powerpoint/2010/main" val="1620916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Key features of Spark include in-memory data processing, ease of use with high-level APIs, support for various programming languages, and a rich ecosystem of libraries. These benefits make Spark a preferred choice for big data analysis.</a:t>
            </a:r>
          </a:p>
        </p:txBody>
      </p:sp>
      <p:sp>
        <p:nvSpPr>
          <p:cNvPr id="4" name="Slide Number Placeholder 3"/>
          <p:cNvSpPr>
            <a:spLocks noGrp="1"/>
          </p:cNvSpPr>
          <p:nvPr>
            <p:ph type="sldNum" sz="quarter" idx="5"/>
          </p:nvPr>
        </p:nvSpPr>
        <p:spPr/>
        <p:txBody>
          <a:bodyPr/>
          <a:lstStyle/>
          <a:p>
            <a:fld id="{B1FEFD12-9239-48FE-BC53-750F754CB4A0}" type="slidenum">
              <a:rPr lang="en-IN" smtClean="0"/>
              <a:t>6</a:t>
            </a:fld>
            <a:endParaRPr lang="en-IN"/>
          </a:p>
        </p:txBody>
      </p:sp>
    </p:spTree>
    <p:extLst>
      <p:ext uri="{BB962C8B-B14F-4D97-AF65-F5344CB8AC3E}">
        <p14:creationId xmlns:p14="http://schemas.microsoft.com/office/powerpoint/2010/main" val="2112336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PySpark is the Python API for Apache Spark, allowing Python developers to harness the simplicity and efficiency of Spark programming. This section will explain its relevance and advantages in the realm of big data.</a:t>
            </a:r>
          </a:p>
        </p:txBody>
      </p:sp>
      <p:sp>
        <p:nvSpPr>
          <p:cNvPr id="4" name="Slide Number Placeholder 3"/>
          <p:cNvSpPr>
            <a:spLocks noGrp="1"/>
          </p:cNvSpPr>
          <p:nvPr>
            <p:ph type="sldNum" sz="quarter" idx="5"/>
          </p:nvPr>
        </p:nvSpPr>
        <p:spPr/>
        <p:txBody>
          <a:bodyPr/>
          <a:lstStyle/>
          <a:p>
            <a:fld id="{B1FEFD12-9239-48FE-BC53-750F754CB4A0}" type="slidenum">
              <a:rPr lang="en-IN" smtClean="0"/>
              <a:t>7</a:t>
            </a:fld>
            <a:endParaRPr lang="en-IN"/>
          </a:p>
        </p:txBody>
      </p:sp>
    </p:spTree>
    <p:extLst>
      <p:ext uri="{BB962C8B-B14F-4D97-AF65-F5344CB8AC3E}">
        <p14:creationId xmlns:p14="http://schemas.microsoft.com/office/powerpoint/2010/main" val="3581810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PySpark is a powerful tool that integrates the capabilities of Spark with the ease and flexibility of Python. It enables users to write Spark applications using Python, making it accessible to a wider audience.</a:t>
            </a:r>
          </a:p>
        </p:txBody>
      </p:sp>
      <p:sp>
        <p:nvSpPr>
          <p:cNvPr id="4" name="Slide Number Placeholder 3"/>
          <p:cNvSpPr>
            <a:spLocks noGrp="1"/>
          </p:cNvSpPr>
          <p:nvPr>
            <p:ph type="sldNum" sz="quarter" idx="5"/>
          </p:nvPr>
        </p:nvSpPr>
        <p:spPr/>
        <p:txBody>
          <a:bodyPr/>
          <a:lstStyle/>
          <a:p>
            <a:fld id="{B1FEFD12-9239-48FE-BC53-750F754CB4A0}" type="slidenum">
              <a:rPr lang="en-IN" smtClean="0"/>
              <a:t>8</a:t>
            </a:fld>
            <a:endParaRPr lang="en-IN"/>
          </a:p>
        </p:txBody>
      </p:sp>
    </p:spTree>
    <p:extLst>
      <p:ext uri="{BB962C8B-B14F-4D97-AF65-F5344CB8AC3E}">
        <p14:creationId xmlns:p14="http://schemas.microsoft.com/office/powerpoint/2010/main" val="27448811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a:t>Setting up PySpark involves installing Spark, Java, and the necessary libraries for Python. This provides the environment needed to run PySpark applications effectively.</a:t>
            </a:r>
          </a:p>
        </p:txBody>
      </p:sp>
      <p:sp>
        <p:nvSpPr>
          <p:cNvPr id="4" name="Slide Number Placeholder 3"/>
          <p:cNvSpPr>
            <a:spLocks noGrp="1"/>
          </p:cNvSpPr>
          <p:nvPr>
            <p:ph type="sldNum" sz="quarter" idx="5"/>
          </p:nvPr>
        </p:nvSpPr>
        <p:spPr/>
        <p:txBody>
          <a:bodyPr/>
          <a:lstStyle/>
          <a:p>
            <a:fld id="{B1FEFD12-9239-48FE-BC53-750F754CB4A0}" type="slidenum">
              <a:rPr lang="en-IN" smtClean="0"/>
              <a:t>9</a:t>
            </a:fld>
            <a:endParaRPr lang="en-IN"/>
          </a:p>
        </p:txBody>
      </p:sp>
    </p:spTree>
    <p:extLst>
      <p:ext uri="{BB962C8B-B14F-4D97-AF65-F5344CB8AC3E}">
        <p14:creationId xmlns:p14="http://schemas.microsoft.com/office/powerpoint/2010/main" val="8612182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640080" y="1371599"/>
            <a:ext cx="6675120" cy="2951825"/>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640080" y="4584879"/>
            <a:ext cx="667512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6444479B-705B-4489-957E-7E8A228BDFA0}" type="datetime1">
              <a:rPr lang="en-US" smtClean="0"/>
              <a:t>4/21/2025</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5104690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C07B66AD-7C08-490A-ADA4-B47E10FB2407}" type="datetime1">
              <a:rPr lang="en-US" smtClean="0"/>
              <a:t>4/21/2025</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6113137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1CB3635-47E1-90D8-B693-DA85A66B3831}"/>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209219" y="640079"/>
            <a:ext cx="1811773" cy="5536884"/>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640080" y="640080"/>
            <a:ext cx="8412422" cy="553688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5B95027-4255-49E7-9841-CD21BCC99996}" type="datetime1">
              <a:rPr lang="en-US" smtClean="0"/>
              <a:t>4/21/2025</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3230604F-219C-2DEE-830E-27274CC2FE19}"/>
              </a:ext>
              <a:ext uri="{C183D7F6-B498-43B3-948B-1728B52AA6E4}">
                <adec:decorative xmlns:adec="http://schemas.microsoft.com/office/drawing/2017/decorative" val="1"/>
              </a:ext>
            </a:extLst>
          </p:cNvPr>
          <p:cNvCxnSpPr>
            <a:cxnSpLocks/>
          </p:cNvCxnSpPr>
          <p:nvPr/>
        </p:nvCxnSpPr>
        <p:spPr>
          <a:xfrm rot="5400000">
            <a:off x="10872154" y="119243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531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9F89F774-3FA6-43B8-9241-99959C8FD463}" type="datetime1">
              <a:rPr lang="en-US" smtClean="0"/>
              <a:t>4/21/2025</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481741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1BB59B6-79B9-97F5-AC3B-DF65899D39D8}"/>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640080" y="1291366"/>
            <a:ext cx="9214884" cy="3159974"/>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640080" y="5018567"/>
            <a:ext cx="7907079" cy="107388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F9504452-5DCC-4FE2-A5C9-8A5EF6714D65}" type="datetime1">
              <a:rPr lang="en-US" smtClean="0"/>
              <a:t>4/21/2025</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12960-6E85-460F-B6E3-5B82CB31AF3D}" type="slidenum">
              <a:rPr lang="en-US" smtClean="0"/>
              <a:t>‹#›</a:t>
            </a:fld>
            <a:endParaRPr lang="en-US"/>
          </a:p>
        </p:txBody>
      </p:sp>
      <p:cxnSp>
        <p:nvCxnSpPr>
          <p:cNvPr id="7" name="Straight Connector 6">
            <a:extLst>
              <a:ext uri="{FF2B5EF4-FFF2-40B4-BE49-F238E27FC236}">
                <a16:creationId xmlns:a16="http://schemas.microsoft.com/office/drawing/2014/main" id="{FF05EAE5-4812-F718-6D75-9627884180BF}"/>
              </a:ext>
              <a:ext uri="{C183D7F6-B498-43B3-948B-1728B52AA6E4}">
                <adec:decorative xmlns:adec="http://schemas.microsoft.com/office/drawing/2017/decorative" val="1"/>
              </a:ext>
            </a:extLst>
          </p:cNvPr>
          <p:cNvCxnSpPr>
            <a:cxnSpLocks/>
          </p:cNvCxnSpPr>
          <p:nvPr/>
        </p:nvCxnSpPr>
        <p:spPr>
          <a:xfrm>
            <a:off x="716281" y="4715234"/>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20423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640080"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318928" y="2633472"/>
            <a:ext cx="5212080" cy="35661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E579ABC2-0180-4F3A-A895-A85BC724D472}" type="datetime1">
              <a:rPr lang="en-US" smtClean="0"/>
              <a:t>4/21/2025</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32718202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640079" y="1371599"/>
            <a:ext cx="10890929" cy="93975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640079"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640079"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318928" y="2311352"/>
            <a:ext cx="5212080" cy="69537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318928" y="3006725"/>
            <a:ext cx="5212080" cy="319125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6AEEA9BA-4E8F-439E-BEA4-91FBA01E3F5F}" type="datetime1">
              <a:rPr lang="en-US" smtClean="0"/>
              <a:t>4/21/2025</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5813683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BE15BF18-0007-481C-AA29-413124BC3EE7}" type="datetime1">
              <a:rPr lang="en-US" smtClean="0"/>
              <a:t>4/21/2025</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0675815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useBgFill="1">
        <p:nvSpPr>
          <p:cNvPr id="5" name="Rectangle 4">
            <a:extLst>
              <a:ext uri="{FF2B5EF4-FFF2-40B4-BE49-F238E27FC236}">
                <a16:creationId xmlns:a16="http://schemas.microsoft.com/office/drawing/2014/main" id="{149F9F0F-FB8C-5565-247C-BDCC156B5CA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9BE9870-3748-43AD-B547-02A075CB4A1D}" type="datetime1">
              <a:rPr lang="en-US" smtClean="0"/>
              <a:t>4/21/2025</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2108723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4936519" y="1031001"/>
            <a:ext cx="6594490" cy="516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640080" y="2972168"/>
            <a:ext cx="3859397" cy="3226826"/>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558E7897-33C5-4F1A-9307-D068E37F3DC7}" type="datetime1">
              <a:rPr lang="en-US" smtClean="0"/>
              <a:t>4/21/2025</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977417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640080" y="1371600"/>
            <a:ext cx="3859397" cy="1451723"/>
          </a:xfrm>
        </p:spPr>
        <p:txBody>
          <a:bodyPr anchor="t">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4937760" y="1033271"/>
            <a:ext cx="6592824" cy="516636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640080" y="2972167"/>
            <a:ext cx="3859397" cy="322682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82E171BA-CC09-47C8-A6DF-F5C5CB59CEEC}" type="datetime1">
              <a:rPr lang="en-US" smtClean="0"/>
              <a:t>4/21/2025</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12960-6E85-460F-B6E3-5B82CB31AF3D}" type="slidenum">
              <a:rPr lang="en-US" smtClean="0"/>
              <a:t>‹#›</a:t>
            </a:fld>
            <a:endParaRPr lang="en-US"/>
          </a:p>
        </p:txBody>
      </p:sp>
    </p:spTree>
    <p:extLst>
      <p:ext uri="{BB962C8B-B14F-4D97-AF65-F5344CB8AC3E}">
        <p14:creationId xmlns:p14="http://schemas.microsoft.com/office/powerpoint/2010/main" val="19829738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640079" y="1371601"/>
            <a:ext cx="10890929" cy="10972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640080" y="2633472"/>
            <a:ext cx="10890928" cy="356616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640080"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7DA38F49-B3E2-4BF0-BEC7-C30D34ABBB8D}" type="datetime1">
              <a:rPr lang="en-US" smtClean="0"/>
              <a:t>4/21/2025</a:t>
            </a:fld>
            <a:endParaRPr lang="en-US"/>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12960-6E85-460F-B6E3-5B82CB31AF3D}" type="slidenum">
              <a:rPr lang="en-US" smtClean="0"/>
              <a:t>‹#›</a:t>
            </a:fld>
            <a:endParaRPr lang="en-US"/>
          </a:p>
        </p:txBody>
      </p:sp>
      <p:cxnSp>
        <p:nvCxnSpPr>
          <p:cNvPr id="9" name="Straight Connector 8">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p:cNvCxnSpPr>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52290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493776" indent="-228600" algn="l" defTabSz="914400" rtl="0" eaLnBrk="1" latinLnBrk="0" hangingPunct="1">
        <a:lnSpc>
          <a:spcPct val="120000"/>
        </a:lnSpc>
        <a:spcBef>
          <a:spcPts val="500"/>
        </a:spcBef>
        <a:buSzPct val="87000"/>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1051560" indent="-28575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4pPr>
      <a:lvl5pPr marL="1298448"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pic>
        <p:nvPicPr>
          <p:cNvPr id="4" name="Picture 3" descr="Lines of code">
            <a:extLst>
              <a:ext uri="{FF2B5EF4-FFF2-40B4-BE49-F238E27FC236}">
                <a16:creationId xmlns:a16="http://schemas.microsoft.com/office/drawing/2014/main" id="{9436B53A-CDB9-4E7C-8858-9A3C6275E35D}"/>
              </a:ext>
            </a:extLst>
          </p:cNvPr>
          <p:cNvPicPr>
            <a:picLocks noChangeAspect="1"/>
          </p:cNvPicPr>
          <p:nvPr/>
        </p:nvPicPr>
        <p:blipFill>
          <a:blip r:embed="rId3"/>
          <a:srcRect r="1334"/>
          <a:stretch/>
        </p:blipFill>
        <p:spPr>
          <a:xfrm>
            <a:off x="1" y="10"/>
            <a:ext cx="12192000" cy="6857990"/>
          </a:xfrm>
          <a:prstGeom prst="rect">
            <a:avLst/>
          </a:prstGeom>
        </p:spPr>
      </p:pic>
      <p:sp>
        <p:nvSpPr>
          <p:cNvPr id="11" name="Rectangle 10">
            <a:extLst>
              <a:ext uri="{FF2B5EF4-FFF2-40B4-BE49-F238E27FC236}">
                <a16:creationId xmlns:a16="http://schemas.microsoft.com/office/drawing/2014/main" id="{36136311-C81B-47C5-AE0A-5641A5A595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4444" y="1066800"/>
            <a:ext cx="4682990" cy="4724400"/>
          </a:xfrm>
          <a:prstGeom prst="rect">
            <a:avLst/>
          </a:prstGeom>
          <a:solidFill>
            <a:schemeClr val="bg1">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A5AA587F-2C20-55A7-1340-8008483F57AE}"/>
              </a:ext>
            </a:extLst>
          </p:cNvPr>
          <p:cNvSpPr>
            <a:spLocks noGrp="1"/>
          </p:cNvSpPr>
          <p:nvPr>
            <p:ph type="ctrTitle"/>
          </p:nvPr>
        </p:nvSpPr>
        <p:spPr>
          <a:xfrm>
            <a:off x="804818" y="1562101"/>
            <a:ext cx="3905203" cy="2738530"/>
          </a:xfrm>
        </p:spPr>
        <p:txBody>
          <a:bodyPr anchor="t">
            <a:normAutofit/>
          </a:bodyPr>
          <a:lstStyle/>
          <a:p>
            <a:pPr>
              <a:lnSpc>
                <a:spcPct val="90000"/>
              </a:lnSpc>
            </a:pPr>
            <a:r>
              <a:rPr lang="en-IN" sz="3400"/>
              <a:t>Spark Fundamentals with PySpark: An Introduction to Big Data Processing</a:t>
            </a:r>
          </a:p>
        </p:txBody>
      </p:sp>
      <p:sp>
        <p:nvSpPr>
          <p:cNvPr id="3" name="Subtitle 2">
            <a:extLst>
              <a:ext uri="{FF2B5EF4-FFF2-40B4-BE49-F238E27FC236}">
                <a16:creationId xmlns:a16="http://schemas.microsoft.com/office/drawing/2014/main" id="{B4C2AE6A-1ADC-7A02-0B6A-1DBF2B3B4DE0}"/>
              </a:ext>
            </a:extLst>
          </p:cNvPr>
          <p:cNvSpPr>
            <a:spLocks noGrp="1"/>
          </p:cNvSpPr>
          <p:nvPr>
            <p:ph type="subTitle" idx="1"/>
          </p:nvPr>
        </p:nvSpPr>
        <p:spPr>
          <a:xfrm>
            <a:off x="804818" y="4321622"/>
            <a:ext cx="3816351" cy="941832"/>
          </a:xfrm>
        </p:spPr>
        <p:txBody>
          <a:bodyPr>
            <a:normAutofit/>
          </a:bodyPr>
          <a:lstStyle/>
          <a:p>
            <a:r>
              <a:rPr lang="en-IN" sz="1700"/>
              <a:t>Exploring Apache Spark and its capabilities</a:t>
            </a:r>
          </a:p>
        </p:txBody>
      </p:sp>
      <p:cxnSp>
        <p:nvCxnSpPr>
          <p:cNvPr id="13" name="Straight Connector 12">
            <a:extLst>
              <a:ext uri="{FF2B5EF4-FFF2-40B4-BE49-F238E27FC236}">
                <a16:creationId xmlns:a16="http://schemas.microsoft.com/office/drawing/2014/main" id="{7CC73A33-65FF-41A9-A3B0-006753CD10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0800000" flipV="1">
            <a:off x="305077" y="1063752"/>
            <a:ext cx="0" cy="4727448"/>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1026" name="Picture 2" descr="Apache Spark - Wikipedia">
            <a:extLst>
              <a:ext uri="{FF2B5EF4-FFF2-40B4-BE49-F238E27FC236}">
                <a16:creationId xmlns:a16="http://schemas.microsoft.com/office/drawing/2014/main" id="{471B8028-1356-83D8-05FF-4FB1B8F2CC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0561" y="-1940"/>
            <a:ext cx="2971800" cy="1543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679681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par>
                                <p:cTn id="11" presetID="10" presetClass="entr" presetSubtype="0" fill="hold" grpId="1" nodeType="withEffect">
                                  <p:stCondLst>
                                    <p:cond delay="250"/>
                                  </p:stCondLst>
                                  <p:iterate>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15FB4627-8554-F171-5FD8-9D82A299EDC1}"/>
              </a:ext>
            </a:extLst>
          </p:cNvPr>
          <p:cNvSpPr>
            <a:spLocks noGrp="1"/>
          </p:cNvSpPr>
          <p:nvPr>
            <p:ph type="ctrTitle"/>
          </p:nvPr>
        </p:nvSpPr>
        <p:spPr>
          <a:xfrm>
            <a:off x="559219" y="1115844"/>
            <a:ext cx="7680960" cy="4631911"/>
          </a:xfrm>
        </p:spPr>
        <p:txBody>
          <a:bodyPr anchor="b">
            <a:normAutofit/>
          </a:bodyPr>
          <a:lstStyle/>
          <a:p>
            <a:r>
              <a:rPr lang="en-IN" sz="6500"/>
              <a:t>Core Concepts in Spark</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61727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57A36879-0A46-0255-1B20-B7DAFC200F21}"/>
              </a:ext>
            </a:extLst>
          </p:cNvPr>
          <p:cNvSpPr>
            <a:spLocks noGrp="1"/>
          </p:cNvSpPr>
          <p:nvPr>
            <p:ph type="title"/>
          </p:nvPr>
        </p:nvSpPr>
        <p:spPr>
          <a:xfrm>
            <a:off x="640080" y="914401"/>
            <a:ext cx="4306824" cy="1477817"/>
          </a:xfrm>
        </p:spPr>
        <p:txBody>
          <a:bodyPr vert="horz" lIns="91440" tIns="45720" rIns="91440" bIns="45720" rtlCol="0" anchor="t">
            <a:normAutofit/>
          </a:bodyPr>
          <a:lstStyle/>
          <a:p>
            <a:pPr>
              <a:lnSpc>
                <a:spcPct val="90000"/>
              </a:lnSpc>
            </a:pPr>
            <a:r>
              <a:rPr lang="en-US" sz="3400"/>
              <a:t>Resilient Distributed Datasets (RDDs)</a:t>
            </a:r>
          </a:p>
        </p:txBody>
      </p:sp>
      <p:pic>
        <p:nvPicPr>
          <p:cNvPr id="5" name="Content Placeholder 4" descr="3D laser pattern">
            <a:extLst>
              <a:ext uri="{FF2B5EF4-FFF2-40B4-BE49-F238E27FC236}">
                <a16:creationId xmlns:a16="http://schemas.microsoft.com/office/drawing/2014/main" id="{EECAF194-C42B-4B51-B4CA-E39440563946}"/>
              </a:ext>
            </a:extLst>
          </p:cNvPr>
          <p:cNvPicPr>
            <a:picLocks noGrp="1" noChangeAspect="1"/>
          </p:cNvPicPr>
          <p:nvPr>
            <p:ph sz="half" idx="1"/>
          </p:nvPr>
        </p:nvPicPr>
        <p:blipFill>
          <a:blip r:embed="rId3"/>
          <a:srcRect r="10499" b="1"/>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10726AB6-04B4-B374-888C-1CF80FE160D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US" sz="1400" b="1"/>
              <a:t>Fundamental Data Structure</a:t>
            </a:r>
          </a:p>
          <a:p>
            <a:pPr marL="0" lvl="1" indent="0">
              <a:buNone/>
            </a:pPr>
            <a:r>
              <a:rPr lang="en-US" sz="1400"/>
              <a:t>RDDs serve as the core data structure in Spark, allowing efficient processing of large datasets across distributed environments.</a:t>
            </a:r>
          </a:p>
          <a:p>
            <a:pPr marL="0" indent="0">
              <a:spcBef>
                <a:spcPts val="2500"/>
              </a:spcBef>
              <a:buNone/>
            </a:pPr>
            <a:r>
              <a:rPr lang="en-US" sz="1400" b="1"/>
              <a:t>Immutable Collection</a:t>
            </a:r>
          </a:p>
          <a:p>
            <a:pPr marL="0" lvl="1" indent="0">
              <a:buNone/>
            </a:pPr>
            <a:r>
              <a:rPr lang="en-US" sz="1400"/>
              <a:t>RDDs represent an immutable collection of objects, ensuring data consistency and reliability during processing.</a:t>
            </a:r>
          </a:p>
          <a:p>
            <a:pPr marL="0" indent="0">
              <a:spcBef>
                <a:spcPts val="2500"/>
              </a:spcBef>
              <a:buNone/>
            </a:pPr>
            <a:r>
              <a:rPr lang="en-US" sz="1400" b="1"/>
              <a:t>Parallel Processing</a:t>
            </a:r>
          </a:p>
          <a:p>
            <a:pPr marL="0" lvl="1" indent="0">
              <a:buNone/>
            </a:pPr>
            <a:r>
              <a:rPr lang="en-US" sz="1400"/>
              <a:t>RDDs support parallel processing, enabling faster data computation by distributing tasks across multiple nodes.</a:t>
            </a:r>
          </a:p>
          <a:p>
            <a:pPr marL="0" indent="0">
              <a:spcBef>
                <a:spcPts val="2500"/>
              </a:spcBef>
              <a:buNone/>
            </a:pPr>
            <a:r>
              <a:rPr lang="en-US" sz="1400" b="1"/>
              <a:t>Fault Tolerance</a:t>
            </a:r>
          </a:p>
          <a:p>
            <a:pPr marL="0" lvl="1" indent="0">
              <a:buNone/>
            </a:pPr>
            <a:r>
              <a:rPr lang="en-US" sz="1400"/>
              <a:t>RDDs provide fault tolerance through lineage, allowing the system to recover lost data efficiently.</a:t>
            </a:r>
            <a:endParaRPr lang="en-IN" sz="1400"/>
          </a:p>
        </p:txBody>
      </p:sp>
    </p:spTree>
    <p:extLst>
      <p:ext uri="{BB962C8B-B14F-4D97-AF65-F5344CB8AC3E}">
        <p14:creationId xmlns:p14="http://schemas.microsoft.com/office/powerpoint/2010/main" val="25005233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B40CB6-3E57-88D8-3937-E1AAE820295D}"/>
              </a:ext>
            </a:extLst>
          </p:cNvPr>
          <p:cNvSpPr>
            <a:spLocks noGrp="1"/>
          </p:cNvSpPr>
          <p:nvPr>
            <p:ph type="title"/>
          </p:nvPr>
        </p:nvSpPr>
        <p:spPr>
          <a:xfrm>
            <a:off x="640080" y="914400"/>
            <a:ext cx="6291472" cy="1097280"/>
          </a:xfrm>
        </p:spPr>
        <p:txBody>
          <a:bodyPr vert="horz" lIns="91440" tIns="45720" rIns="91440" bIns="45720" rtlCol="0" anchor="t">
            <a:normAutofit/>
          </a:bodyPr>
          <a:lstStyle/>
          <a:p>
            <a:r>
              <a:rPr lang="en-US" sz="3700"/>
              <a:t>Transformations and Actions</a:t>
            </a:r>
          </a:p>
        </p:txBody>
      </p:sp>
      <p:sp>
        <p:nvSpPr>
          <p:cNvPr id="4" name="Content Placeholder 3">
            <a:extLst>
              <a:ext uri="{FF2B5EF4-FFF2-40B4-BE49-F238E27FC236}">
                <a16:creationId xmlns:a16="http://schemas.microsoft.com/office/drawing/2014/main" id="{E6ECC2C8-9D44-5876-A6A8-99C02AC809A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Understanding Transformations</a:t>
            </a:r>
          </a:p>
          <a:p>
            <a:pPr marL="0" lvl="1" indent="0">
              <a:buNone/>
            </a:pPr>
            <a:r>
              <a:rPr lang="en-US" sz="1400"/>
              <a:t>Transformations on RDDs create new RDDs without altering the original data, allowing for efficient data processing.</a:t>
            </a:r>
          </a:p>
          <a:p>
            <a:pPr marL="0" indent="0">
              <a:spcBef>
                <a:spcPts val="2500"/>
              </a:spcBef>
              <a:buNone/>
            </a:pPr>
            <a:r>
              <a:rPr lang="en-US" sz="1400" b="1"/>
              <a:t>Understanding Actions</a:t>
            </a:r>
          </a:p>
          <a:p>
            <a:pPr marL="0" lvl="1" indent="0">
              <a:buNone/>
            </a:pPr>
            <a:r>
              <a:rPr lang="en-US" sz="1400"/>
              <a:t>Actions compute a result based on an RDD, executing the transformations and returning values or objects.</a:t>
            </a:r>
          </a:p>
          <a:p>
            <a:pPr marL="0" indent="0">
              <a:spcBef>
                <a:spcPts val="2500"/>
              </a:spcBef>
              <a:buNone/>
            </a:pPr>
            <a:r>
              <a:rPr lang="en-US" sz="1400" b="1"/>
              <a:t>Importance in Spark</a:t>
            </a:r>
          </a:p>
          <a:p>
            <a:pPr marL="0" lvl="1" indent="0">
              <a:buNone/>
            </a:pPr>
            <a:r>
              <a:rPr lang="en-US" sz="1400"/>
              <a:t>Mastering transformations and actions is vital for efficient data manipulation in Spark, enhancing performance and scalability.</a:t>
            </a:r>
            <a:endParaRPr lang="en-IN" sz="1400"/>
          </a:p>
        </p:txBody>
      </p:sp>
      <p:pic>
        <p:nvPicPr>
          <p:cNvPr id="5" name="Content Placeholder 4" descr="Business Finance and Industry, World Financial Recovery">
            <a:extLst>
              <a:ext uri="{FF2B5EF4-FFF2-40B4-BE49-F238E27FC236}">
                <a16:creationId xmlns:a16="http://schemas.microsoft.com/office/drawing/2014/main" id="{70146A00-C9A9-45D8-B9D7-B3E7F497CCF0}"/>
              </a:ext>
            </a:extLst>
          </p:cNvPr>
          <p:cNvPicPr>
            <a:picLocks noGrp="1" noChangeAspect="1"/>
          </p:cNvPicPr>
          <p:nvPr>
            <p:ph sz="half" idx="1"/>
          </p:nvPr>
        </p:nvPicPr>
        <p:blipFill>
          <a:blip r:embed="rId3"/>
          <a:srcRect l="6283" r="47363" b="-2"/>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35333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CC6754-CAC2-A6FA-7BDF-E070FBFB20A5}"/>
              </a:ext>
            </a:extLst>
          </p:cNvPr>
          <p:cNvSpPr>
            <a:spLocks noGrp="1"/>
          </p:cNvSpPr>
          <p:nvPr>
            <p:ph type="title"/>
          </p:nvPr>
        </p:nvSpPr>
        <p:spPr>
          <a:xfrm>
            <a:off x="7269904" y="914400"/>
            <a:ext cx="4261104" cy="1097280"/>
          </a:xfrm>
        </p:spPr>
        <p:txBody>
          <a:bodyPr vert="horz" lIns="91440" tIns="45720" rIns="91440" bIns="45720" rtlCol="0" anchor="t">
            <a:normAutofit/>
          </a:bodyPr>
          <a:lstStyle/>
          <a:p>
            <a:pPr>
              <a:lnSpc>
                <a:spcPct val="90000"/>
              </a:lnSpc>
            </a:pPr>
            <a:r>
              <a:rPr lang="en-US" sz="3600"/>
              <a:t>Lazy Evaluation in Spark</a:t>
            </a:r>
          </a:p>
        </p:txBody>
      </p:sp>
      <p:pic>
        <p:nvPicPr>
          <p:cNvPr id="5" name="Content Placeholder 4" descr="Idea light bulb success inspiration crumpled paper">
            <a:extLst>
              <a:ext uri="{FF2B5EF4-FFF2-40B4-BE49-F238E27FC236}">
                <a16:creationId xmlns:a16="http://schemas.microsoft.com/office/drawing/2014/main" id="{39206885-2C96-467D-8452-3A28FC1A38CC}"/>
              </a:ext>
            </a:extLst>
          </p:cNvPr>
          <p:cNvPicPr>
            <a:picLocks noGrp="1" noChangeAspect="1"/>
          </p:cNvPicPr>
          <p:nvPr>
            <p:ph sz="half" idx="1"/>
          </p:nvPr>
        </p:nvPicPr>
        <p:blipFill>
          <a:blip r:embed="rId3"/>
          <a:srcRect r="6735"/>
          <a:stretch/>
        </p:blipFill>
        <p:spPr>
          <a:xfrm>
            <a:off x="-1" y="914399"/>
            <a:ext cx="6657255"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665683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BF52756B-3B3B-4084-950C-8374BD8EBBA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269905" y="2176036"/>
            <a:ext cx="4261104" cy="4121887"/>
          </a:xfrm>
        </p:spPr>
        <p:txBody>
          <a:bodyPr>
            <a:normAutofit/>
          </a:bodyPr>
          <a:lstStyle/>
          <a:p>
            <a:pPr marL="0" indent="0">
              <a:spcBef>
                <a:spcPts val="2500"/>
              </a:spcBef>
              <a:buNone/>
            </a:pPr>
            <a:r>
              <a:rPr lang="en-US" sz="1400" b="1"/>
              <a:t>Concept of Lazy Evaluation</a:t>
            </a:r>
          </a:p>
          <a:p>
            <a:pPr marL="0" lvl="1" indent="0">
              <a:buNone/>
            </a:pPr>
            <a:r>
              <a:rPr lang="en-US" sz="1400"/>
              <a:t>Lazy evaluation in Spark delays transformations until an action is triggered, optimizing resource usage.</a:t>
            </a:r>
          </a:p>
          <a:p>
            <a:pPr marL="0" indent="0">
              <a:spcBef>
                <a:spcPts val="2500"/>
              </a:spcBef>
              <a:buNone/>
            </a:pPr>
            <a:r>
              <a:rPr lang="en-US" sz="1400" b="1"/>
              <a:t>Benefits of Lazy Evaluation</a:t>
            </a:r>
          </a:p>
          <a:p>
            <a:pPr marL="0" lvl="1" indent="0">
              <a:buNone/>
            </a:pPr>
            <a:r>
              <a:rPr lang="en-US" sz="1400"/>
              <a:t>This approach minimizes unnecessary computations, thereby enhancing performance and efficiency in data processing.</a:t>
            </a:r>
            <a:endParaRPr lang="en-IN" sz="1400"/>
          </a:p>
        </p:txBody>
      </p:sp>
    </p:spTree>
    <p:extLst>
      <p:ext uri="{BB962C8B-B14F-4D97-AF65-F5344CB8AC3E}">
        <p14:creationId xmlns:p14="http://schemas.microsoft.com/office/powerpoint/2010/main" val="7926465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EA36D86E-5D74-AD4C-77D7-0C256C9A8E66}"/>
              </a:ext>
            </a:extLst>
          </p:cNvPr>
          <p:cNvSpPr>
            <a:spLocks noGrp="1"/>
          </p:cNvSpPr>
          <p:nvPr>
            <p:ph type="ctrTitle"/>
          </p:nvPr>
        </p:nvSpPr>
        <p:spPr>
          <a:xfrm>
            <a:off x="559219" y="1115844"/>
            <a:ext cx="7680960" cy="4631911"/>
          </a:xfrm>
        </p:spPr>
        <p:txBody>
          <a:bodyPr anchor="b">
            <a:normAutofit/>
          </a:bodyPr>
          <a:lstStyle/>
          <a:p>
            <a:r>
              <a:rPr lang="en-IN" sz="6500"/>
              <a:t>Working with DataFrames and Spark SQL</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13843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920AD9-D84C-E35B-67B2-945C5653C56F}"/>
              </a:ext>
            </a:extLst>
          </p:cNvPr>
          <p:cNvSpPr>
            <a:spLocks noGrp="1"/>
          </p:cNvSpPr>
          <p:nvPr>
            <p:ph type="title"/>
          </p:nvPr>
        </p:nvSpPr>
        <p:spPr>
          <a:xfrm>
            <a:off x="640080" y="914400"/>
            <a:ext cx="6291472" cy="1097280"/>
          </a:xfrm>
        </p:spPr>
        <p:txBody>
          <a:bodyPr vert="horz" lIns="91440" tIns="45720" rIns="91440" bIns="45720" rtlCol="0" anchor="t">
            <a:normAutofit/>
          </a:bodyPr>
          <a:lstStyle/>
          <a:p>
            <a:r>
              <a:rPr lang="en-US"/>
              <a:t>Introduction to DataFrames</a:t>
            </a:r>
          </a:p>
        </p:txBody>
      </p:sp>
      <p:sp>
        <p:nvSpPr>
          <p:cNvPr id="4" name="Content Placeholder 3">
            <a:extLst>
              <a:ext uri="{FF2B5EF4-FFF2-40B4-BE49-F238E27FC236}">
                <a16:creationId xmlns:a16="http://schemas.microsoft.com/office/drawing/2014/main" id="{983023DB-0219-1869-8667-4621F94FC29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IN" sz="1400" b="1"/>
              <a:t>Data Organization</a:t>
            </a:r>
          </a:p>
          <a:p>
            <a:pPr marL="0" lvl="1" indent="0">
              <a:buNone/>
            </a:pPr>
            <a:r>
              <a:rPr lang="en-IN" sz="1400"/>
              <a:t>DataFrames organize data into named columns, making it easier to access and manipulate the data effectively.</a:t>
            </a:r>
          </a:p>
          <a:p>
            <a:pPr marL="0" indent="0">
              <a:spcBef>
                <a:spcPts val="2500"/>
              </a:spcBef>
              <a:buNone/>
            </a:pPr>
            <a:r>
              <a:rPr lang="en-IN" sz="1400" b="1"/>
              <a:t>SQL Operations</a:t>
            </a:r>
          </a:p>
          <a:p>
            <a:pPr marL="0" lvl="1" indent="0">
              <a:buNone/>
            </a:pPr>
            <a:r>
              <a:rPr lang="en-IN" sz="1400"/>
              <a:t>DataFrames allow users to perform operations similar to SQL, providing familiar functionalities for data manipulation and querying.</a:t>
            </a:r>
          </a:p>
          <a:p>
            <a:pPr marL="0" indent="0">
              <a:spcBef>
                <a:spcPts val="2500"/>
              </a:spcBef>
              <a:buNone/>
            </a:pPr>
            <a:r>
              <a:rPr lang="en-IN" sz="1400" b="1"/>
              <a:t>Performance Optimization</a:t>
            </a:r>
          </a:p>
          <a:p>
            <a:pPr marL="0" lvl="1" indent="0">
              <a:buNone/>
            </a:pPr>
            <a:r>
              <a:rPr lang="en-IN" sz="1400"/>
              <a:t>DataFrames are optimized for performance, ensuring fast data processing and efficient memory usage in data analysis tasks.</a:t>
            </a:r>
          </a:p>
        </p:txBody>
      </p:sp>
      <p:pic>
        <p:nvPicPr>
          <p:cNvPr id="5" name="Content Placeholder 4" descr="Digital cubes design">
            <a:extLst>
              <a:ext uri="{FF2B5EF4-FFF2-40B4-BE49-F238E27FC236}">
                <a16:creationId xmlns:a16="http://schemas.microsoft.com/office/drawing/2014/main" id="{B50F6BD9-5989-4AE1-B10C-DFFC7A43A853}"/>
              </a:ext>
            </a:extLst>
          </p:cNvPr>
          <p:cNvPicPr>
            <a:picLocks noGrp="1" noChangeAspect="1"/>
          </p:cNvPicPr>
          <p:nvPr>
            <p:ph sz="half" idx="1"/>
          </p:nvPr>
        </p:nvPicPr>
        <p:blipFill>
          <a:blip r:embed="rId3"/>
          <a:srcRect l="23294" r="14902"/>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38720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312A2F-0E67-E96F-2397-6F8F8069AF02}"/>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Performing SQL Operations with Spark SQL</a:t>
            </a:r>
          </a:p>
        </p:txBody>
      </p:sp>
      <p:pic>
        <p:nvPicPr>
          <p:cNvPr id="5" name="Content Placeholder 4" descr="abstract programm binary code  and colored array cube Database">
            <a:extLst>
              <a:ext uri="{FF2B5EF4-FFF2-40B4-BE49-F238E27FC236}">
                <a16:creationId xmlns:a16="http://schemas.microsoft.com/office/drawing/2014/main" id="{341B00C4-D7C2-4C43-B805-B00E85EE8AB6}"/>
              </a:ext>
            </a:extLst>
          </p:cNvPr>
          <p:cNvPicPr>
            <a:picLocks noGrp="1" noChangeAspect="1"/>
          </p:cNvPicPr>
          <p:nvPr>
            <p:ph sz="half" idx="1"/>
          </p:nvPr>
        </p:nvPicPr>
        <p:blipFill>
          <a:blip r:embed="rId3"/>
          <a:srcRect l="48903" r="775"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F5A2B854-CCFF-F7D1-1FD6-1059351B539B}"/>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SQL Queries on DataFrames</a:t>
            </a:r>
          </a:p>
          <a:p>
            <a:pPr marL="0" lvl="1" indent="0">
              <a:buNone/>
            </a:pPr>
            <a:r>
              <a:rPr lang="en-US" sz="1400"/>
              <a:t>Spark SQL enables the execution of SQL queries directly on DataFrames, offering a familiar interface for data manipulation.</a:t>
            </a:r>
          </a:p>
          <a:p>
            <a:pPr marL="0" indent="0">
              <a:spcBef>
                <a:spcPts val="2500"/>
              </a:spcBef>
              <a:buNone/>
            </a:pPr>
            <a:r>
              <a:rPr lang="en-US" sz="1400" b="1"/>
              <a:t>Combining SQL and Spark</a:t>
            </a:r>
          </a:p>
          <a:p>
            <a:pPr marL="0" lvl="1" indent="0">
              <a:buNone/>
            </a:pPr>
            <a:r>
              <a:rPr lang="en-US" sz="1400"/>
              <a:t>By integrating SQL and Spark, users can leverage the best of both worlds, enhancing data processing capabilities.</a:t>
            </a:r>
          </a:p>
          <a:p>
            <a:pPr marL="0" indent="0">
              <a:spcBef>
                <a:spcPts val="2500"/>
              </a:spcBef>
              <a:buNone/>
            </a:pPr>
            <a:r>
              <a:rPr lang="en-US" sz="1400" b="1"/>
              <a:t>Big Data Accessibility</a:t>
            </a:r>
          </a:p>
          <a:p>
            <a:pPr marL="0" lvl="1" indent="0">
              <a:buNone/>
            </a:pPr>
            <a:r>
              <a:rPr lang="en-US" sz="1400"/>
              <a:t>Spark SQL enhances the accessibility of big data processing, making it easier for users to work with large datasets.</a:t>
            </a:r>
            <a:endParaRPr lang="en-IN" sz="1400"/>
          </a:p>
        </p:txBody>
      </p:sp>
    </p:spTree>
    <p:extLst>
      <p:ext uri="{BB962C8B-B14F-4D97-AF65-F5344CB8AC3E}">
        <p14:creationId xmlns:p14="http://schemas.microsoft.com/office/powerpoint/2010/main" val="41119561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40415E6-CCEA-DF28-467E-B7278615D7F0}"/>
              </a:ext>
            </a:extLst>
          </p:cNvPr>
          <p:cNvSpPr>
            <a:spLocks noGrp="1"/>
          </p:cNvSpPr>
          <p:nvPr>
            <p:ph type="title"/>
          </p:nvPr>
        </p:nvSpPr>
        <p:spPr>
          <a:xfrm>
            <a:off x="5029200" y="914400"/>
            <a:ext cx="6501810" cy="1097280"/>
          </a:xfrm>
        </p:spPr>
        <p:txBody>
          <a:bodyPr vert="horz" lIns="91440" tIns="45720" rIns="91440" bIns="45720" rtlCol="0" anchor="t">
            <a:normAutofit/>
          </a:bodyPr>
          <a:lstStyle/>
          <a:p>
            <a:pPr>
              <a:lnSpc>
                <a:spcPct val="90000"/>
              </a:lnSpc>
            </a:pPr>
            <a:r>
              <a:rPr lang="en-US" sz="3400"/>
              <a:t>DataFrame Vs. RDD: Differences and Use Cases</a:t>
            </a:r>
          </a:p>
        </p:txBody>
      </p:sp>
      <p:pic>
        <p:nvPicPr>
          <p:cNvPr id="5" name="Content Placeholder 4" descr="Global communication and collaboration intricately involving electronic ropes and keys through social networking of smart phones equipped with AI.">
            <a:extLst>
              <a:ext uri="{FF2B5EF4-FFF2-40B4-BE49-F238E27FC236}">
                <a16:creationId xmlns:a16="http://schemas.microsoft.com/office/drawing/2014/main" id="{A7FB03A4-5BA7-49F9-A9E9-DA92A81D91E5}"/>
              </a:ext>
            </a:extLst>
          </p:cNvPr>
          <p:cNvPicPr>
            <a:picLocks noGrp="1" noChangeAspect="1"/>
          </p:cNvPicPr>
          <p:nvPr>
            <p:ph sz="half" idx="1"/>
          </p:nvPr>
        </p:nvPicPr>
        <p:blipFill>
          <a:blip r:embed="rId3"/>
          <a:srcRect l="26452" r="18482"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F5017B20-6853-221F-FB46-3DF9C1E5777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Structured Approach of DataFrames</a:t>
            </a:r>
          </a:p>
          <a:p>
            <a:pPr marL="0" lvl="1" indent="0">
              <a:buNone/>
            </a:pPr>
            <a:r>
              <a:rPr lang="en-US" sz="1400"/>
              <a:t>DataFrames offer a structured way to organize and manipulate data, making it easier to perform operations and analyses.</a:t>
            </a:r>
          </a:p>
          <a:p>
            <a:pPr marL="0" indent="0">
              <a:spcBef>
                <a:spcPts val="2500"/>
              </a:spcBef>
              <a:buNone/>
            </a:pPr>
            <a:r>
              <a:rPr lang="en-US" sz="1400" b="1"/>
              <a:t>Flexibility of RDDs</a:t>
            </a:r>
          </a:p>
          <a:p>
            <a:pPr marL="0" lvl="1" indent="0">
              <a:buNone/>
            </a:pPr>
            <a:r>
              <a:rPr lang="en-US" sz="1400"/>
              <a:t>RDDs provide more flexibility in handling unstructured data, allowing for complex transformations and actions.</a:t>
            </a:r>
          </a:p>
          <a:p>
            <a:pPr marL="0" indent="0">
              <a:spcBef>
                <a:spcPts val="2500"/>
              </a:spcBef>
              <a:buNone/>
            </a:pPr>
            <a:r>
              <a:rPr lang="en-US" sz="1400" b="1"/>
              <a:t>Use Cases Comparison</a:t>
            </a:r>
          </a:p>
          <a:p>
            <a:pPr marL="0" lvl="1" indent="0">
              <a:buNone/>
            </a:pPr>
            <a:r>
              <a:rPr lang="en-US" sz="1400"/>
              <a:t>Different scenarios require different approaches: DataFrames for structured data and RDDs for more complex data processing tasks.</a:t>
            </a:r>
            <a:endParaRPr lang="en-IN" sz="1400"/>
          </a:p>
        </p:txBody>
      </p:sp>
    </p:spTree>
    <p:extLst>
      <p:ext uri="{BB962C8B-B14F-4D97-AF65-F5344CB8AC3E}">
        <p14:creationId xmlns:p14="http://schemas.microsoft.com/office/powerpoint/2010/main" val="42258895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A1001D87-4831-89C4-DA1A-BB27C2DE37DD}"/>
              </a:ext>
            </a:extLst>
          </p:cNvPr>
          <p:cNvSpPr>
            <a:spLocks noGrp="1"/>
          </p:cNvSpPr>
          <p:nvPr>
            <p:ph type="ctrTitle"/>
          </p:nvPr>
        </p:nvSpPr>
        <p:spPr>
          <a:xfrm>
            <a:off x="559219" y="1115844"/>
            <a:ext cx="7680960" cy="4631911"/>
          </a:xfrm>
        </p:spPr>
        <p:txBody>
          <a:bodyPr anchor="b">
            <a:normAutofit/>
          </a:bodyPr>
          <a:lstStyle/>
          <a:p>
            <a:r>
              <a:rPr lang="en-IN" sz="6500"/>
              <a:t>PySpark Hands-On: Practical Examples</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65767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EF92585-7A99-6108-9663-8C59032742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F3FAB602-89E0-D38B-4C71-869181631B57}"/>
              </a:ext>
            </a:extLst>
          </p:cNvPr>
          <p:cNvSpPr>
            <a:spLocks noGrp="1"/>
          </p:cNvSpPr>
          <p:nvPr>
            <p:ph type="title"/>
          </p:nvPr>
        </p:nvSpPr>
        <p:spPr>
          <a:xfrm>
            <a:off x="640080" y="1631573"/>
            <a:ext cx="4265763" cy="1441776"/>
          </a:xfrm>
        </p:spPr>
        <p:txBody>
          <a:bodyPr anchor="t">
            <a:normAutofit/>
          </a:bodyPr>
          <a:lstStyle/>
          <a:p>
            <a:pPr>
              <a:lnSpc>
                <a:spcPct val="90000"/>
              </a:lnSpc>
            </a:pPr>
            <a:r>
              <a:rPr lang="en-IN" sz="3100"/>
              <a:t>Loading and Inspecting Data with PySpark</a:t>
            </a:r>
          </a:p>
        </p:txBody>
      </p:sp>
      <p:sp>
        <p:nvSpPr>
          <p:cNvPr id="3" name="Content Placeholder 2">
            <a:extLst>
              <a:ext uri="{FF2B5EF4-FFF2-40B4-BE49-F238E27FC236}">
                <a16:creationId xmlns:a16="http://schemas.microsoft.com/office/drawing/2014/main" id="{11E1132A-CE78-3193-AD07-076383D5CD56}"/>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871353" y="1722570"/>
            <a:ext cx="5483190" cy="4457453"/>
          </a:xfrm>
        </p:spPr>
        <p:txBody>
          <a:bodyPr>
            <a:normAutofit/>
          </a:bodyPr>
          <a:lstStyle/>
          <a:p>
            <a:pPr marL="0" indent="0">
              <a:spcBef>
                <a:spcPts val="2500"/>
              </a:spcBef>
              <a:buNone/>
            </a:pPr>
            <a:r>
              <a:rPr lang="en-US" sz="1400" b="1"/>
              <a:t>Loading Data</a:t>
            </a:r>
          </a:p>
          <a:p>
            <a:pPr marL="0" lvl="1" indent="0">
              <a:buNone/>
            </a:pPr>
            <a:r>
              <a:rPr lang="en-US" sz="1400"/>
              <a:t>Learn the methods to load various data formats into PySpark effectively, which is essential for data processing.</a:t>
            </a:r>
          </a:p>
          <a:p>
            <a:pPr marL="0" indent="0">
              <a:spcBef>
                <a:spcPts val="2500"/>
              </a:spcBef>
              <a:buNone/>
            </a:pPr>
            <a:r>
              <a:rPr lang="en-US" sz="1400" b="1"/>
              <a:t>Inspecting Data Structure</a:t>
            </a:r>
          </a:p>
          <a:p>
            <a:pPr marL="0" lvl="1" indent="0">
              <a:buNone/>
            </a:pPr>
            <a:r>
              <a:rPr lang="en-US" sz="1400"/>
              <a:t>Inspecting the data's structure helps understand its schema and prepares for analysis, ensuring data quality.</a:t>
            </a:r>
          </a:p>
          <a:p>
            <a:pPr marL="0" indent="0">
              <a:spcBef>
                <a:spcPts val="2500"/>
              </a:spcBef>
              <a:buNone/>
            </a:pPr>
            <a:r>
              <a:rPr lang="en-US" sz="1400" b="1"/>
              <a:t>Initial Data Exploration</a:t>
            </a:r>
          </a:p>
          <a:p>
            <a:pPr marL="0" lvl="1" indent="0">
              <a:buNone/>
            </a:pPr>
            <a:r>
              <a:rPr lang="en-US" sz="1400"/>
              <a:t>Performing initial exploration allows for understanding data distributions, identifying anomalies, and preparing for deeper analysis.</a:t>
            </a:r>
            <a:endParaRPr lang="en-IN" sz="1400"/>
          </a:p>
        </p:txBody>
      </p:sp>
    </p:spTree>
    <p:extLst>
      <p:ext uri="{BB962C8B-B14F-4D97-AF65-F5344CB8AC3E}">
        <p14:creationId xmlns:p14="http://schemas.microsoft.com/office/powerpoint/2010/main" val="5351458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0A45A0-8CAD-7BB4-E9D1-E35A49152539}"/>
              </a:ext>
            </a:extLst>
          </p:cNvPr>
          <p:cNvSpPr>
            <a:spLocks noGrp="1"/>
          </p:cNvSpPr>
          <p:nvPr>
            <p:ph type="title"/>
          </p:nvPr>
        </p:nvSpPr>
        <p:spPr>
          <a:xfrm>
            <a:off x="640080" y="1371600"/>
            <a:ext cx="3502152" cy="3591463"/>
          </a:xfrm>
        </p:spPr>
        <p:txBody>
          <a:bodyPr anchor="t">
            <a:normAutofit/>
          </a:bodyPr>
          <a:lstStyle/>
          <a:p>
            <a:r>
              <a:rPr lang="en-IN"/>
              <a:t>Agenda Overview</a:t>
            </a:r>
          </a:p>
        </p:txBody>
      </p:sp>
      <p:cxnSp>
        <p:nvCxnSpPr>
          <p:cNvPr id="10" name="Straight Connector 9">
            <a:extLst>
              <a:ext uri="{FF2B5EF4-FFF2-40B4-BE49-F238E27FC236}">
                <a16:creationId xmlns:a16="http://schemas.microsoft.com/office/drawing/2014/main" id="{40BBF191-9CC8-4313-B1CA-8DF1A53AE4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3F21609-4BCA-2252-F6EF-5F19320CD1B2}"/>
              </a:ext>
            </a:extLst>
          </p:cNvPr>
          <p:cNvSpPr>
            <a:spLocks noGrp="1"/>
          </p:cNvSpPr>
          <p:nvPr>
            <p:ph idx="1"/>
            <p:extLst>
              <p:ext uri="{E7BDC344-281C-4309-B0C6-D0EE65EED2A8}">
                <p202:designPr xmlns:p202="http://schemas.microsoft.com/office/powerpoint/2020/02/main">
                  <p202:designTagLst>
                    <p202:designTag name="ARCH:1:CLS" val="BulletedText"/>
                  </p202:designTagLst>
                </p202:designPr>
              </p:ext>
            </p:extLst>
          </p:nvPr>
        </p:nvSpPr>
        <p:spPr>
          <a:xfrm>
            <a:off x="4931664" y="1371601"/>
            <a:ext cx="6620256" cy="4926318"/>
          </a:xfrm>
        </p:spPr>
        <p:txBody>
          <a:bodyPr>
            <a:normAutofit/>
          </a:bodyPr>
          <a:lstStyle/>
          <a:p>
            <a:r>
              <a:rPr lang="en-US"/>
              <a:t>Introduction to Apache Spark</a:t>
            </a:r>
          </a:p>
          <a:p>
            <a:r>
              <a:rPr lang="en-US"/>
              <a:t>Understanding PySpark</a:t>
            </a:r>
          </a:p>
          <a:p>
            <a:r>
              <a:rPr lang="en-US"/>
              <a:t>Core Concepts in Spark</a:t>
            </a:r>
          </a:p>
          <a:p>
            <a:r>
              <a:rPr lang="en-US"/>
              <a:t>Working with DataFrames and Spark SQL</a:t>
            </a:r>
          </a:p>
          <a:p>
            <a:r>
              <a:rPr lang="en-US"/>
              <a:t>PySpark Hands-On: Practical Examples</a:t>
            </a:r>
          </a:p>
          <a:p>
            <a:r>
              <a:rPr lang="en-US"/>
              <a:t>Advanced Topics in PySpark</a:t>
            </a:r>
            <a:endParaRPr lang="en-IN"/>
          </a:p>
        </p:txBody>
      </p:sp>
      <p:pic>
        <p:nvPicPr>
          <p:cNvPr id="2050" name="Picture 2" descr="Apache Spark - Wikipedia">
            <a:extLst>
              <a:ext uri="{FF2B5EF4-FFF2-40B4-BE49-F238E27FC236}">
                <a16:creationId xmlns:a16="http://schemas.microsoft.com/office/drawing/2014/main" id="{8C34A20B-5E7F-D7CC-46B1-2EA15F6793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406" y="3063235"/>
            <a:ext cx="2971800" cy="1543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253688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D66FE9-91AE-386D-3056-F266EE43F6C4}"/>
              </a:ext>
            </a:extLst>
          </p:cNvPr>
          <p:cNvSpPr>
            <a:spLocks noGrp="1"/>
          </p:cNvSpPr>
          <p:nvPr>
            <p:ph type="title"/>
          </p:nvPr>
        </p:nvSpPr>
        <p:spPr>
          <a:xfrm>
            <a:off x="640079" y="914400"/>
            <a:ext cx="4261104" cy="1097280"/>
          </a:xfrm>
        </p:spPr>
        <p:txBody>
          <a:bodyPr vert="horz" lIns="91440" tIns="45720" rIns="91440" bIns="45720" rtlCol="0" anchor="t">
            <a:normAutofit/>
          </a:bodyPr>
          <a:lstStyle/>
          <a:p>
            <a:r>
              <a:rPr lang="en-US" sz="3300"/>
              <a:t>Data Transformations and Aggregations</a:t>
            </a:r>
          </a:p>
        </p:txBody>
      </p:sp>
      <p:sp>
        <p:nvSpPr>
          <p:cNvPr id="4" name="Content Placeholder 3">
            <a:extLst>
              <a:ext uri="{FF2B5EF4-FFF2-40B4-BE49-F238E27FC236}">
                <a16:creationId xmlns:a16="http://schemas.microsoft.com/office/drawing/2014/main" id="{51BD7703-5914-EB34-C802-A9D80E300B9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79" y="2176036"/>
            <a:ext cx="4261104" cy="4121887"/>
          </a:xfrm>
        </p:spPr>
        <p:txBody>
          <a:bodyPr>
            <a:normAutofit/>
          </a:bodyPr>
          <a:lstStyle/>
          <a:p>
            <a:pPr marL="0" indent="0">
              <a:spcBef>
                <a:spcPts val="2500"/>
              </a:spcBef>
              <a:buNone/>
            </a:pPr>
            <a:r>
              <a:rPr lang="en-IN" sz="1400" b="1"/>
              <a:t>Data Transformation Techniques</a:t>
            </a:r>
          </a:p>
          <a:p>
            <a:pPr marL="0" lvl="1" indent="0">
              <a:buNone/>
            </a:pPr>
            <a:r>
              <a:rPr lang="en-IN" sz="1400"/>
              <a:t>Various data transformation techniques in PySpark allow for modifying and preparing data for analysis, enhancing data quality.</a:t>
            </a:r>
          </a:p>
          <a:p>
            <a:pPr marL="0" indent="0">
              <a:spcBef>
                <a:spcPts val="2500"/>
              </a:spcBef>
              <a:buNone/>
            </a:pPr>
            <a:r>
              <a:rPr lang="en-IN" sz="1400" b="1"/>
              <a:t>Aggregation Functions</a:t>
            </a:r>
          </a:p>
          <a:p>
            <a:pPr marL="0" lvl="1" indent="0">
              <a:buNone/>
            </a:pPr>
            <a:r>
              <a:rPr lang="en-IN" sz="1400"/>
              <a:t>Aggregation functions in PySpark enable summarizing data by performing operations like count, sum, and average for insightful analysis.</a:t>
            </a:r>
          </a:p>
        </p:txBody>
      </p:sp>
      <p:pic>
        <p:nvPicPr>
          <p:cNvPr id="5" name="Content Placeholder 4" descr="Red Communication bubbles with copy space are connected each other with black arrows. This image shows the social media, and online communication between people.">
            <a:extLst>
              <a:ext uri="{FF2B5EF4-FFF2-40B4-BE49-F238E27FC236}">
                <a16:creationId xmlns:a16="http://schemas.microsoft.com/office/drawing/2014/main" id="{9DDE92C9-076D-4585-8DA2-0BF085B4F5D7}"/>
              </a:ext>
            </a:extLst>
          </p:cNvPr>
          <p:cNvPicPr>
            <a:picLocks noGrp="1" noChangeAspect="1"/>
          </p:cNvPicPr>
          <p:nvPr>
            <p:ph sz="half" idx="1"/>
          </p:nvPr>
        </p:nvPicPr>
        <p:blipFill>
          <a:blip r:embed="rId3"/>
          <a:srcRect l="2459" r="16237" b="2"/>
          <a:stretch/>
        </p:blipFill>
        <p:spPr>
          <a:xfrm>
            <a:off x="5671128" y="914399"/>
            <a:ext cx="6520872" cy="5353521"/>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72328" y="6267921"/>
            <a:ext cx="6519672" cy="2"/>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2324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AB4B80-3910-550F-2079-64F8DFEBCB9F}"/>
              </a:ext>
            </a:extLst>
          </p:cNvPr>
          <p:cNvSpPr>
            <a:spLocks noGrp="1"/>
          </p:cNvSpPr>
          <p:nvPr>
            <p:ph type="title"/>
          </p:nvPr>
        </p:nvSpPr>
        <p:spPr>
          <a:xfrm>
            <a:off x="8719126" y="979051"/>
            <a:ext cx="2811879" cy="1807048"/>
          </a:xfrm>
        </p:spPr>
        <p:txBody>
          <a:bodyPr vert="horz" lIns="91440" tIns="45720" rIns="91440" bIns="45720" rtlCol="0" anchor="b">
            <a:normAutofit/>
          </a:bodyPr>
          <a:lstStyle/>
          <a:p>
            <a:r>
              <a:rPr lang="en-US" sz="3600"/>
              <a:t>Executing Spark SQL Queries</a:t>
            </a:r>
          </a:p>
        </p:txBody>
      </p:sp>
      <p:pic>
        <p:nvPicPr>
          <p:cNvPr id="5" name="Content Placeholder 4" descr="Program coding on a computer screen">
            <a:extLst>
              <a:ext uri="{FF2B5EF4-FFF2-40B4-BE49-F238E27FC236}">
                <a16:creationId xmlns:a16="http://schemas.microsoft.com/office/drawing/2014/main" id="{44C22D4D-C4CA-46AE-AD2F-B1A04CE05CD6}"/>
              </a:ext>
            </a:extLst>
          </p:cNvPr>
          <p:cNvPicPr>
            <a:picLocks noGrp="1" noChangeAspect="1"/>
          </p:cNvPicPr>
          <p:nvPr>
            <p:ph sz="half" idx="1"/>
          </p:nvPr>
        </p:nvPicPr>
        <p:blipFill>
          <a:blip r:embed="rId3"/>
          <a:srcRect l="5625" r="-1" b="-1"/>
          <a:stretch/>
        </p:blipFill>
        <p:spPr>
          <a:xfrm>
            <a:off x="20" y="535709"/>
            <a:ext cx="8229580" cy="5820640"/>
          </a:xfrm>
          <a:prstGeom prst="rect">
            <a:avLst/>
          </a:prstGeom>
        </p:spPr>
      </p:pic>
      <p:cxnSp>
        <p:nvCxnSpPr>
          <p:cNvPr id="14" name="Straight Connector 13">
            <a:extLst>
              <a:ext uri="{FF2B5EF4-FFF2-40B4-BE49-F238E27FC236}">
                <a16:creationId xmlns:a16="http://schemas.microsoft.com/office/drawing/2014/main" id="{02C7985C-B0C3-CC50-E86A-B5EBA40E01D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 y="6359240"/>
            <a:ext cx="82296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D690ED42-8E1C-9E1E-3BF3-A62412FE93D1}"/>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8719128" y="2922624"/>
            <a:ext cx="2811880" cy="3409950"/>
          </a:xfrm>
        </p:spPr>
        <p:txBody>
          <a:bodyPr>
            <a:normAutofit/>
          </a:bodyPr>
          <a:lstStyle/>
          <a:p>
            <a:pPr marL="0" indent="0">
              <a:lnSpc>
                <a:spcPct val="110000"/>
              </a:lnSpc>
              <a:spcBef>
                <a:spcPts val="2500"/>
              </a:spcBef>
              <a:buNone/>
            </a:pPr>
            <a:r>
              <a:rPr lang="en-IN" sz="1000" b="1"/>
              <a:t>Introduction to Spark SQL</a:t>
            </a:r>
          </a:p>
          <a:p>
            <a:pPr marL="0" lvl="1" indent="0">
              <a:lnSpc>
                <a:spcPct val="110000"/>
              </a:lnSpc>
              <a:buNone/>
            </a:pPr>
            <a:r>
              <a:rPr lang="en-IN" sz="1000"/>
              <a:t>Spark SQL allows for executing SQL queries on large datasets, integrating SQL with the features of Spark for efficient processing.</a:t>
            </a:r>
          </a:p>
          <a:p>
            <a:pPr marL="0" indent="0">
              <a:lnSpc>
                <a:spcPct val="110000"/>
              </a:lnSpc>
              <a:spcBef>
                <a:spcPts val="2500"/>
              </a:spcBef>
              <a:buNone/>
            </a:pPr>
            <a:r>
              <a:rPr lang="en-IN" sz="1000" b="1"/>
              <a:t>Writing SQL Queries</a:t>
            </a:r>
          </a:p>
          <a:p>
            <a:pPr marL="0" lvl="1" indent="0">
              <a:lnSpc>
                <a:spcPct val="110000"/>
              </a:lnSpc>
              <a:buNone/>
            </a:pPr>
            <a:r>
              <a:rPr lang="en-IN" sz="1000"/>
              <a:t>We will focus on how to write SQL queries in Spark SQL, utilizing familiar SQL syntax for data manipulation.</a:t>
            </a:r>
          </a:p>
          <a:p>
            <a:pPr marL="0" indent="0">
              <a:lnSpc>
                <a:spcPct val="110000"/>
              </a:lnSpc>
              <a:spcBef>
                <a:spcPts val="2500"/>
              </a:spcBef>
              <a:buNone/>
            </a:pPr>
            <a:r>
              <a:rPr lang="en-IN" sz="1000" b="1"/>
              <a:t>Executing Queries with PySpark</a:t>
            </a:r>
          </a:p>
          <a:p>
            <a:pPr marL="0" lvl="1" indent="0">
              <a:lnSpc>
                <a:spcPct val="110000"/>
              </a:lnSpc>
              <a:buNone/>
            </a:pPr>
            <a:r>
              <a:rPr lang="en-IN" sz="1000"/>
              <a:t>Demonstrating how to execute SQL queries using PySpark, showcasing the seamless integration of Python and SQL capabilities.</a:t>
            </a:r>
          </a:p>
        </p:txBody>
      </p:sp>
    </p:spTree>
    <p:extLst>
      <p:ext uri="{BB962C8B-B14F-4D97-AF65-F5344CB8AC3E}">
        <p14:creationId xmlns:p14="http://schemas.microsoft.com/office/powerpoint/2010/main" val="173443588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C87231D1-B236-6E85-C112-EBEE9D72B05B}"/>
              </a:ext>
            </a:extLst>
          </p:cNvPr>
          <p:cNvSpPr>
            <a:spLocks noGrp="1"/>
          </p:cNvSpPr>
          <p:nvPr>
            <p:ph type="ctrTitle"/>
          </p:nvPr>
        </p:nvSpPr>
        <p:spPr>
          <a:xfrm>
            <a:off x="559219" y="1115844"/>
            <a:ext cx="7680960" cy="4631911"/>
          </a:xfrm>
        </p:spPr>
        <p:txBody>
          <a:bodyPr anchor="b">
            <a:normAutofit/>
          </a:bodyPr>
          <a:lstStyle/>
          <a:p>
            <a:r>
              <a:rPr lang="en-IN" sz="6500"/>
              <a:t>Advanced Topics in PySpark</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38069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E1099E-35A0-411B-E691-B5E8372860A0}"/>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Machine Learning with PySpark MLlib</a:t>
            </a:r>
          </a:p>
        </p:txBody>
      </p:sp>
      <p:sp>
        <p:nvSpPr>
          <p:cNvPr id="4" name="Content Placeholder 3">
            <a:extLst>
              <a:ext uri="{FF2B5EF4-FFF2-40B4-BE49-F238E27FC236}">
                <a16:creationId xmlns:a16="http://schemas.microsoft.com/office/drawing/2014/main" id="{11476698-4EFE-7252-4181-880F6BEF680C}"/>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Scalable Machine Learning</a:t>
            </a:r>
          </a:p>
          <a:p>
            <a:pPr marL="0" lvl="1" indent="0">
              <a:buNone/>
            </a:pPr>
            <a:r>
              <a:rPr lang="en-US" sz="1400"/>
              <a:t>PySpark MLlib enables scalable machine learning, making it suitable for large datasets and complex models.</a:t>
            </a:r>
          </a:p>
          <a:p>
            <a:pPr marL="0" indent="0">
              <a:spcBef>
                <a:spcPts val="2500"/>
              </a:spcBef>
              <a:buNone/>
            </a:pPr>
            <a:r>
              <a:rPr lang="en-US" sz="1400" b="1"/>
              <a:t>Algorithm Variety</a:t>
            </a:r>
          </a:p>
          <a:p>
            <a:pPr marL="0" lvl="1" indent="0">
              <a:buNone/>
            </a:pPr>
            <a:r>
              <a:rPr lang="en-US" sz="1400"/>
              <a:t>MLlib offers a wide range of algorithms and utilities for various machine learning tasks, including classification, regression, and clustering.</a:t>
            </a:r>
          </a:p>
          <a:p>
            <a:pPr marL="0" indent="0">
              <a:spcBef>
                <a:spcPts val="2500"/>
              </a:spcBef>
              <a:buNone/>
            </a:pPr>
            <a:r>
              <a:rPr lang="en-US" sz="1400" b="1"/>
              <a:t>Applications in Industry</a:t>
            </a:r>
          </a:p>
          <a:p>
            <a:pPr marL="0" lvl="1" indent="0">
              <a:buNone/>
            </a:pPr>
            <a:r>
              <a:rPr lang="en-US" sz="1400"/>
              <a:t>PySpark MLlib is used in various industries for predictive analytics, recommendation systems, and data analysis.</a:t>
            </a:r>
            <a:endParaRPr lang="en-IN" sz="1400"/>
          </a:p>
        </p:txBody>
      </p:sp>
      <p:pic>
        <p:nvPicPr>
          <p:cNvPr id="5" name="Content Placeholder 4" descr="Digital Brain with abstract binary data code">
            <a:extLst>
              <a:ext uri="{FF2B5EF4-FFF2-40B4-BE49-F238E27FC236}">
                <a16:creationId xmlns:a16="http://schemas.microsoft.com/office/drawing/2014/main" id="{CE528A1F-25FC-4CA5-86A8-46D591E51CE4}"/>
              </a:ext>
            </a:extLst>
          </p:cNvPr>
          <p:cNvPicPr>
            <a:picLocks noGrp="1" noChangeAspect="1"/>
          </p:cNvPicPr>
          <p:nvPr>
            <p:ph sz="half" idx="1"/>
          </p:nvPr>
        </p:nvPicPr>
        <p:blipFill>
          <a:blip r:embed="rId3"/>
          <a:srcRect l="8067" r="30128"/>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36400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53AE3C-AC4F-907C-B473-B9A30D2150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7284C2E8-A5D9-5BE1-3881-EBA7CC5D3A06}"/>
              </a:ext>
            </a:extLst>
          </p:cNvPr>
          <p:cNvSpPr>
            <a:spLocks noGrp="1"/>
          </p:cNvSpPr>
          <p:nvPr>
            <p:ph type="title"/>
          </p:nvPr>
        </p:nvSpPr>
        <p:spPr>
          <a:xfrm>
            <a:off x="640080" y="914400"/>
            <a:ext cx="3412998" cy="1839433"/>
          </a:xfrm>
        </p:spPr>
        <p:txBody>
          <a:bodyPr>
            <a:normAutofit/>
          </a:bodyPr>
          <a:lstStyle/>
          <a:p>
            <a:r>
              <a:rPr lang="en-IN" sz="3600"/>
              <a:t>Streaming Data with PySpark Streaming</a:t>
            </a:r>
          </a:p>
        </p:txBody>
      </p:sp>
      <p:graphicFrame>
        <p:nvGraphicFramePr>
          <p:cNvPr id="4" name="Content Placeholder 4">
            <a:extLst>
              <a:ext uri="{FF2B5EF4-FFF2-40B4-BE49-F238E27FC236}">
                <a16:creationId xmlns:a16="http://schemas.microsoft.com/office/drawing/2014/main" id="{AB9CF513-65CC-4D40-8EE8-0866662CC9A8}"/>
              </a:ext>
            </a:extLst>
          </p:cNvPr>
          <p:cNvGraphicFramePr>
            <a:graphicFrameLocks noGrp="1"/>
          </p:cNvGraphicFramePr>
          <p:nvPr>
            <p:ph idx="1"/>
            <p:extLst>
              <p:ext uri="{D42A27DB-BD31-4B8C-83A1-F6EECF244321}">
                <p14:modId xmlns:p14="http://schemas.microsoft.com/office/powerpoint/2010/main" val="2111193607"/>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4632670" y="1014984"/>
          <a:ext cx="7029274" cy="53146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8400704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1C6602-C395-998A-C211-EF8A49657C9B}"/>
              </a:ext>
            </a:extLst>
          </p:cNvPr>
          <p:cNvSpPr>
            <a:spLocks noGrp="1"/>
          </p:cNvSpPr>
          <p:nvPr>
            <p:ph type="title"/>
          </p:nvPr>
        </p:nvSpPr>
        <p:spPr>
          <a:xfrm>
            <a:off x="640080" y="914400"/>
            <a:ext cx="6291472" cy="1097280"/>
          </a:xfrm>
        </p:spPr>
        <p:txBody>
          <a:bodyPr vert="horz" lIns="91440" tIns="45720" rIns="91440" bIns="45720" rtlCol="0" anchor="t">
            <a:normAutofit/>
          </a:bodyPr>
          <a:lstStyle/>
          <a:p>
            <a:pPr>
              <a:lnSpc>
                <a:spcPct val="90000"/>
              </a:lnSpc>
            </a:pPr>
            <a:r>
              <a:rPr lang="en-US" sz="3400"/>
              <a:t>Optimizing PySpark Performance</a:t>
            </a:r>
          </a:p>
        </p:txBody>
      </p:sp>
      <p:sp>
        <p:nvSpPr>
          <p:cNvPr id="4" name="Content Placeholder 3">
            <a:extLst>
              <a:ext uri="{FF2B5EF4-FFF2-40B4-BE49-F238E27FC236}">
                <a16:creationId xmlns:a16="http://schemas.microsoft.com/office/drawing/2014/main" id="{A2314C90-C804-B0B9-941D-A17850C3E350}"/>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80" y="2176036"/>
            <a:ext cx="6291472" cy="4123944"/>
          </a:xfrm>
        </p:spPr>
        <p:txBody>
          <a:bodyPr>
            <a:normAutofit/>
          </a:bodyPr>
          <a:lstStyle/>
          <a:p>
            <a:pPr marL="0" indent="0">
              <a:spcBef>
                <a:spcPts val="2500"/>
              </a:spcBef>
              <a:buNone/>
            </a:pPr>
            <a:r>
              <a:rPr lang="en-US" sz="1400" b="1"/>
              <a:t>Understanding Performance Metrics</a:t>
            </a:r>
          </a:p>
          <a:p>
            <a:pPr marL="0" lvl="1" indent="0">
              <a:buNone/>
            </a:pPr>
            <a:r>
              <a:rPr lang="en-US" sz="1400"/>
              <a:t>It's essential to monitor key performance metrics to identify bottlenecks in your PySpark applications.</a:t>
            </a:r>
          </a:p>
          <a:p>
            <a:pPr marL="0" indent="0">
              <a:spcBef>
                <a:spcPts val="2500"/>
              </a:spcBef>
              <a:buNone/>
            </a:pPr>
            <a:r>
              <a:rPr lang="en-US" sz="1400" b="1"/>
              <a:t>Data Partitioning Techniques</a:t>
            </a:r>
          </a:p>
          <a:p>
            <a:pPr marL="0" lvl="1" indent="0">
              <a:buNone/>
            </a:pPr>
            <a:r>
              <a:rPr lang="en-US" sz="1400"/>
              <a:t>Employing effective data partitioning strategies can significantly improve processing times and resource utilization.</a:t>
            </a:r>
          </a:p>
          <a:p>
            <a:pPr marL="0" indent="0">
              <a:spcBef>
                <a:spcPts val="2500"/>
              </a:spcBef>
              <a:buNone/>
            </a:pPr>
            <a:r>
              <a:rPr lang="en-US" sz="1400" b="1"/>
              <a:t>Caching and Persisting Data</a:t>
            </a:r>
          </a:p>
          <a:p>
            <a:pPr marL="0" lvl="1" indent="0">
              <a:buNone/>
            </a:pPr>
            <a:r>
              <a:rPr lang="en-US" sz="1400"/>
              <a:t>Caching frequently accessed data in memory can enhance the performance of iterative operations in PySpark.</a:t>
            </a:r>
            <a:endParaRPr lang="en-IN" sz="1400"/>
          </a:p>
        </p:txBody>
      </p:sp>
      <p:pic>
        <p:nvPicPr>
          <p:cNvPr id="5" name="Content Placeholder 4" descr="Cloud computing concept isolated on white background">
            <a:extLst>
              <a:ext uri="{FF2B5EF4-FFF2-40B4-BE49-F238E27FC236}">
                <a16:creationId xmlns:a16="http://schemas.microsoft.com/office/drawing/2014/main" id="{00C54FD0-3A40-451C-8061-CD8C7B89A453}"/>
              </a:ext>
            </a:extLst>
          </p:cNvPr>
          <p:cNvPicPr>
            <a:picLocks noGrp="1" noChangeAspect="1"/>
          </p:cNvPicPr>
          <p:nvPr>
            <p:ph sz="half" idx="1"/>
          </p:nvPr>
        </p:nvPicPr>
        <p:blipFill>
          <a:blip r:embed="rId3"/>
          <a:srcRect l="18088" r="20108"/>
          <a:stretch/>
        </p:blipFill>
        <p:spPr>
          <a:xfrm>
            <a:off x="7776429" y="914400"/>
            <a:ext cx="4414591" cy="5357106"/>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774468" y="6271515"/>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76050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CEE019E9-B8FB-BDCC-B59D-46C96E46ACBC}"/>
              </a:ext>
            </a:extLst>
          </p:cNvPr>
          <p:cNvSpPr>
            <a:spLocks noGrp="1"/>
          </p:cNvSpPr>
          <p:nvPr>
            <p:ph type="title"/>
          </p:nvPr>
        </p:nvSpPr>
        <p:spPr>
          <a:xfrm>
            <a:off x="640079" y="1572768"/>
            <a:ext cx="8162176" cy="1406993"/>
          </a:xfrm>
        </p:spPr>
        <p:txBody>
          <a:bodyPr anchor="b">
            <a:normAutofit/>
          </a:bodyPr>
          <a:lstStyle/>
          <a:p>
            <a:r>
              <a:rPr lang="en-IN" sz="6000"/>
              <a:t>Conclusion</a:t>
            </a:r>
          </a:p>
        </p:txBody>
      </p:sp>
      <p:cxnSp>
        <p:nvCxnSpPr>
          <p:cNvPr id="10" name="Straight Connector 9">
            <a:extLst>
              <a:ext uri="{FF2B5EF4-FFF2-40B4-BE49-F238E27FC236}">
                <a16:creationId xmlns:a16="http://schemas.microsoft.com/office/drawing/2014/main" id="{F21FC8CC-145C-8745-889B-6521F9CCB62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3256965"/>
            <a:ext cx="978862" cy="0"/>
          </a:xfrm>
          <a:prstGeom prst="line">
            <a:avLst/>
          </a:prstGeom>
          <a:ln w="57150"/>
        </p:spPr>
        <p:style>
          <a:lnRef idx="1">
            <a:schemeClr val="accent1"/>
          </a:lnRef>
          <a:fillRef idx="0">
            <a:schemeClr val="accent1"/>
          </a:fillRef>
          <a:effectRef idx="0">
            <a:schemeClr val="accent1"/>
          </a:effectRef>
          <a:fontRef idx="minor">
            <a:schemeClr val="tx1"/>
          </a:fontRef>
        </p:style>
      </p:cxnSp>
      <p:graphicFrame>
        <p:nvGraphicFramePr>
          <p:cNvPr id="11" name="Content Placeholder 2">
            <a:extLst>
              <a:ext uri="{FF2B5EF4-FFF2-40B4-BE49-F238E27FC236}">
                <a16:creationId xmlns:a16="http://schemas.microsoft.com/office/drawing/2014/main" id="{CAC2931C-9629-5E4E-5B7B-6015B238E7EF}"/>
              </a:ext>
            </a:extLst>
          </p:cNvPr>
          <p:cNvGraphicFramePr>
            <a:graphicFrameLocks noGrp="1"/>
          </p:cNvGraphicFramePr>
          <p:nvPr>
            <p:ph idx="1"/>
            <p:extLst>
              <p:ext uri="{D42A27DB-BD31-4B8C-83A1-F6EECF244321}">
                <p14:modId xmlns:p14="http://schemas.microsoft.com/office/powerpoint/2010/main" val="2582855005"/>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640078" y="3593592"/>
          <a:ext cx="10808208" cy="2514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1828154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FF2A9A8B-67F3-347D-088C-D03C6E83FDC7}"/>
              </a:ext>
            </a:extLst>
          </p:cNvPr>
          <p:cNvSpPr>
            <a:spLocks noGrp="1"/>
          </p:cNvSpPr>
          <p:nvPr>
            <p:ph type="ctrTitle"/>
          </p:nvPr>
        </p:nvSpPr>
        <p:spPr>
          <a:xfrm>
            <a:off x="559219" y="1115844"/>
            <a:ext cx="7680960" cy="4631911"/>
          </a:xfrm>
        </p:spPr>
        <p:txBody>
          <a:bodyPr anchor="b">
            <a:normAutofit/>
          </a:bodyPr>
          <a:lstStyle/>
          <a:p>
            <a:r>
              <a:rPr lang="en-IN" sz="6500"/>
              <a:t>Introduction to Apache Spark</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3074" name="Picture 2" descr="Apache Spark - Wikipedia">
            <a:extLst>
              <a:ext uri="{FF2B5EF4-FFF2-40B4-BE49-F238E27FC236}">
                <a16:creationId xmlns:a16="http://schemas.microsoft.com/office/drawing/2014/main" id="{2FC47430-6706-1FC5-0616-F769A204D2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43788" y="190900"/>
            <a:ext cx="2971800" cy="1543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312573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0ED1722D-E63B-9D0E-CE0A-66B843AE9250}"/>
              </a:ext>
            </a:extLst>
          </p:cNvPr>
          <p:cNvSpPr>
            <a:spLocks noGrp="1"/>
          </p:cNvSpPr>
          <p:nvPr>
            <p:ph type="title"/>
          </p:nvPr>
        </p:nvSpPr>
        <p:spPr>
          <a:xfrm>
            <a:off x="640080" y="914401"/>
            <a:ext cx="4306824" cy="1477817"/>
          </a:xfrm>
        </p:spPr>
        <p:txBody>
          <a:bodyPr vert="horz" lIns="91440" tIns="45720" rIns="91440" bIns="45720" rtlCol="0" anchor="t">
            <a:normAutofit/>
          </a:bodyPr>
          <a:lstStyle/>
          <a:p>
            <a:pPr>
              <a:lnSpc>
                <a:spcPct val="90000"/>
              </a:lnSpc>
            </a:pPr>
            <a:r>
              <a:rPr lang="en-US" sz="3400"/>
              <a:t>Overview of Big Data and Its Challenges</a:t>
            </a:r>
          </a:p>
        </p:txBody>
      </p:sp>
      <p:pic>
        <p:nvPicPr>
          <p:cNvPr id="5" name="Content Placeholder 4" descr="Big data internet technology">
            <a:extLst>
              <a:ext uri="{FF2B5EF4-FFF2-40B4-BE49-F238E27FC236}">
                <a16:creationId xmlns:a16="http://schemas.microsoft.com/office/drawing/2014/main" id="{B6D4FA9B-BF07-420A-800D-E3CFFCF5286B}"/>
              </a:ext>
            </a:extLst>
          </p:cNvPr>
          <p:cNvPicPr>
            <a:picLocks noGrp="1" noChangeAspect="1"/>
          </p:cNvPicPr>
          <p:nvPr>
            <p:ph sz="half" idx="1"/>
          </p:nvPr>
        </p:nvPicPr>
        <p:blipFill>
          <a:blip r:embed="rId3"/>
          <a:srcRect t="7388" r="-2" b="18031"/>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13A50A0-C72C-7876-FEF9-631DBDD48ECE}"/>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US" sz="1400" b="1"/>
              <a:t>Definition of Big Data</a:t>
            </a:r>
          </a:p>
          <a:p>
            <a:pPr marL="0" lvl="1" indent="0">
              <a:buNone/>
            </a:pPr>
            <a:r>
              <a:rPr lang="en-US" sz="1400"/>
              <a:t>Big data encompasses large and complex datasets that exceed the capabilities of traditional data processing tools.</a:t>
            </a:r>
          </a:p>
          <a:p>
            <a:pPr marL="0" indent="0">
              <a:spcBef>
                <a:spcPts val="2500"/>
              </a:spcBef>
              <a:buNone/>
            </a:pPr>
            <a:r>
              <a:rPr lang="en-US" sz="1400" b="1"/>
              <a:t>Data Storage Challenges</a:t>
            </a:r>
          </a:p>
          <a:p>
            <a:pPr marL="0" lvl="1" indent="0">
              <a:buNone/>
            </a:pPr>
            <a:r>
              <a:rPr lang="en-US" sz="1400"/>
              <a:t>Storing vast amounts of data efficiently is a significant challenge that organizations face in big data management.</a:t>
            </a:r>
          </a:p>
          <a:p>
            <a:pPr marL="0" indent="0">
              <a:spcBef>
                <a:spcPts val="2500"/>
              </a:spcBef>
              <a:buNone/>
            </a:pPr>
            <a:r>
              <a:rPr lang="en-US" sz="1400" b="1"/>
              <a:t>Processing Speed Issues</a:t>
            </a:r>
          </a:p>
          <a:p>
            <a:pPr marL="0" lvl="1" indent="0">
              <a:buNone/>
            </a:pPr>
            <a:r>
              <a:rPr lang="en-US" sz="1400"/>
              <a:t>Processing speed is critical; traditional software often struggles to analyze large datasets in a timely manner.</a:t>
            </a:r>
          </a:p>
          <a:p>
            <a:pPr marL="0" indent="0">
              <a:spcBef>
                <a:spcPts val="2500"/>
              </a:spcBef>
              <a:buNone/>
            </a:pPr>
            <a:r>
              <a:rPr lang="en-US" sz="1400" b="1"/>
              <a:t>Data Integrity Concerns</a:t>
            </a:r>
          </a:p>
          <a:p>
            <a:pPr marL="0" lvl="1" indent="0">
              <a:buNone/>
            </a:pPr>
            <a:r>
              <a:rPr lang="en-US" sz="1400"/>
              <a:t>Ensuring data integrity is crucial, as large datasets may contain inaccuracies that can impact analysis outcomes.</a:t>
            </a:r>
            <a:endParaRPr lang="en-IN" sz="1400"/>
          </a:p>
        </p:txBody>
      </p:sp>
    </p:spTree>
    <p:extLst>
      <p:ext uri="{BB962C8B-B14F-4D97-AF65-F5344CB8AC3E}">
        <p14:creationId xmlns:p14="http://schemas.microsoft.com/office/powerpoint/2010/main" val="283663847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CA849B-D1B1-9231-63C8-31EB29428A9D}"/>
              </a:ext>
            </a:extLst>
          </p:cNvPr>
          <p:cNvSpPr>
            <a:spLocks noGrp="1"/>
          </p:cNvSpPr>
          <p:nvPr>
            <p:ph type="title"/>
          </p:nvPr>
        </p:nvSpPr>
        <p:spPr>
          <a:xfrm>
            <a:off x="5029200" y="914400"/>
            <a:ext cx="6501810" cy="1097280"/>
          </a:xfrm>
        </p:spPr>
        <p:txBody>
          <a:bodyPr vert="horz" lIns="91440" tIns="45720" rIns="91440" bIns="45720" rtlCol="0" anchor="t">
            <a:normAutofit/>
          </a:bodyPr>
          <a:lstStyle/>
          <a:p>
            <a:r>
              <a:rPr lang="en-US"/>
              <a:t>What Is Apache Spark?</a:t>
            </a:r>
          </a:p>
        </p:txBody>
      </p:sp>
      <p:pic>
        <p:nvPicPr>
          <p:cNvPr id="5" name="Content Placeholder 4" descr="Digital financial graph">
            <a:extLst>
              <a:ext uri="{FF2B5EF4-FFF2-40B4-BE49-F238E27FC236}">
                <a16:creationId xmlns:a16="http://schemas.microsoft.com/office/drawing/2014/main" id="{0A8F9F9F-8953-402F-AF34-0DC3EF7567C8}"/>
              </a:ext>
            </a:extLst>
          </p:cNvPr>
          <p:cNvPicPr>
            <a:picLocks noGrp="1" noChangeAspect="1"/>
          </p:cNvPicPr>
          <p:nvPr>
            <p:ph sz="half" idx="1"/>
          </p:nvPr>
        </p:nvPicPr>
        <p:blipFill>
          <a:blip r:embed="rId3"/>
          <a:srcRect l="37408" r="16187" b="-2"/>
          <a:stretch/>
        </p:blipFill>
        <p:spPr>
          <a:xfrm>
            <a:off x="20" y="914399"/>
            <a:ext cx="4416532" cy="5353523"/>
          </a:xfrm>
          <a:prstGeom prst="rect">
            <a:avLst/>
          </a:prstGeom>
        </p:spPr>
      </p:pic>
      <p:cxnSp>
        <p:nvCxnSpPr>
          <p:cNvPr id="14" name="Straight Connector 13">
            <a:extLst>
              <a:ext uri="{FF2B5EF4-FFF2-40B4-BE49-F238E27FC236}">
                <a16:creationId xmlns:a16="http://schemas.microsoft.com/office/drawing/2014/main" id="{08052531-D50B-3899-B150-D05525F4F2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67922"/>
            <a:ext cx="4416552"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1C14A0FA-0D2B-AE3C-75E9-C0335D7F94A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029200" y="2176036"/>
            <a:ext cx="6501810" cy="4121885"/>
          </a:xfrm>
        </p:spPr>
        <p:txBody>
          <a:bodyPr>
            <a:normAutofit/>
          </a:bodyPr>
          <a:lstStyle/>
          <a:p>
            <a:pPr marL="0" indent="0">
              <a:spcBef>
                <a:spcPts val="2500"/>
              </a:spcBef>
              <a:buNone/>
            </a:pPr>
            <a:r>
              <a:rPr lang="en-US" sz="1400" b="1"/>
              <a:t>Unified Analytics Engine</a:t>
            </a:r>
          </a:p>
          <a:p>
            <a:pPr marL="0" lvl="1" indent="0">
              <a:buNone/>
            </a:pPr>
            <a:r>
              <a:rPr lang="en-US" sz="1400"/>
              <a:t>Apache Spark serves as a unified analytics engine, streamlining big data processing tasks across various applications and modules.</a:t>
            </a:r>
          </a:p>
          <a:p>
            <a:pPr marL="0" indent="0">
              <a:spcBef>
                <a:spcPts val="2500"/>
              </a:spcBef>
              <a:buNone/>
            </a:pPr>
            <a:r>
              <a:rPr lang="en-US" sz="1400" b="1"/>
              <a:t>Built-in Modules</a:t>
            </a:r>
          </a:p>
          <a:p>
            <a:pPr marL="0" lvl="1" indent="0">
              <a:buNone/>
            </a:pPr>
            <a:r>
              <a:rPr lang="en-US" sz="1400"/>
              <a:t>It includes built-in modules for streaming, SQL, machine learning, and graph processing, enhancing its capabilities for diverse data analytics.</a:t>
            </a:r>
          </a:p>
          <a:p>
            <a:pPr marL="0" indent="0">
              <a:spcBef>
                <a:spcPts val="2500"/>
              </a:spcBef>
              <a:buNone/>
            </a:pPr>
            <a:r>
              <a:rPr lang="en-US" sz="1400" b="1"/>
              <a:t>Fast and Simple Processing</a:t>
            </a:r>
          </a:p>
          <a:p>
            <a:pPr marL="0" lvl="1" indent="0">
              <a:buNone/>
            </a:pPr>
            <a:r>
              <a:rPr lang="en-US" sz="1400"/>
              <a:t>Apache Spark allows for fast and simple handling of big data, making it an efficient choice for data analytics.</a:t>
            </a:r>
            <a:endParaRPr lang="en-IN" sz="1400"/>
          </a:p>
        </p:txBody>
      </p:sp>
    </p:spTree>
    <p:extLst>
      <p:ext uri="{BB962C8B-B14F-4D97-AF65-F5344CB8AC3E}">
        <p14:creationId xmlns:p14="http://schemas.microsoft.com/office/powerpoint/2010/main" val="22724166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FCE029E-5073-4498-8104-8427AA9873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BF149D9E-1479-0ECD-A914-35BA02C609D8}"/>
              </a:ext>
            </a:extLst>
          </p:cNvPr>
          <p:cNvSpPr>
            <a:spLocks noGrp="1"/>
          </p:cNvSpPr>
          <p:nvPr>
            <p:ph type="title"/>
          </p:nvPr>
        </p:nvSpPr>
        <p:spPr>
          <a:xfrm>
            <a:off x="640080" y="914401"/>
            <a:ext cx="4306824" cy="1477817"/>
          </a:xfrm>
        </p:spPr>
        <p:txBody>
          <a:bodyPr vert="horz" lIns="91440" tIns="45720" rIns="91440" bIns="45720" rtlCol="0" anchor="t">
            <a:normAutofit/>
          </a:bodyPr>
          <a:lstStyle/>
          <a:p>
            <a:r>
              <a:rPr lang="en-US"/>
              <a:t>Key Features and Benefits of Spark</a:t>
            </a:r>
          </a:p>
        </p:txBody>
      </p:sp>
      <p:pic>
        <p:nvPicPr>
          <p:cNvPr id="5" name="Content Placeholder 4" descr="Atom sign on digital display">
            <a:extLst>
              <a:ext uri="{FF2B5EF4-FFF2-40B4-BE49-F238E27FC236}">
                <a16:creationId xmlns:a16="http://schemas.microsoft.com/office/drawing/2014/main" id="{CF97DB4C-0C6B-4AFD-8674-F0E6B5807F5F}"/>
              </a:ext>
            </a:extLst>
          </p:cNvPr>
          <p:cNvPicPr>
            <a:picLocks noGrp="1" noChangeAspect="1"/>
          </p:cNvPicPr>
          <p:nvPr>
            <p:ph sz="half" idx="1"/>
          </p:nvPr>
        </p:nvPicPr>
        <p:blipFill>
          <a:blip r:embed="rId3"/>
          <a:srcRect r="-2" b="559"/>
          <a:stretch/>
        </p:blipFill>
        <p:spPr>
          <a:xfrm>
            <a:off x="1" y="2613892"/>
            <a:ext cx="4946906" cy="3689359"/>
          </a:xfrm>
          <a:prstGeom prst="rect">
            <a:avLst/>
          </a:prstGeom>
        </p:spPr>
      </p:pic>
      <p:cxnSp>
        <p:nvCxnSpPr>
          <p:cNvPr id="14" name="Straight Connector 13">
            <a:extLst>
              <a:ext uri="{FF2B5EF4-FFF2-40B4-BE49-F238E27FC236}">
                <a16:creationId xmlns:a16="http://schemas.microsoft.com/office/drawing/2014/main" id="{BEFF515C-2521-4964-9DAC-2BFB8EC86A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0" y="6274446"/>
            <a:ext cx="4946904" cy="1"/>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821F9029-64EB-10B1-B6A0-578E5F89EB8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014984"/>
            <a:ext cx="5889161" cy="5288267"/>
          </a:xfrm>
        </p:spPr>
        <p:txBody>
          <a:bodyPr>
            <a:normAutofit/>
          </a:bodyPr>
          <a:lstStyle/>
          <a:p>
            <a:pPr marL="0" indent="0">
              <a:spcBef>
                <a:spcPts val="2500"/>
              </a:spcBef>
              <a:buNone/>
            </a:pPr>
            <a:r>
              <a:rPr lang="en-US" sz="1400" b="1"/>
              <a:t>In-Memory Data Processing</a:t>
            </a:r>
          </a:p>
          <a:p>
            <a:pPr marL="0" lvl="1" indent="0">
              <a:buNone/>
            </a:pPr>
            <a:r>
              <a:rPr lang="en-US" sz="1400"/>
              <a:t>Spark's in-memory data processing capability significantly speeds up data analytics and reduces latency in big data applications.</a:t>
            </a:r>
          </a:p>
          <a:p>
            <a:pPr marL="0" indent="0">
              <a:spcBef>
                <a:spcPts val="2500"/>
              </a:spcBef>
              <a:buNone/>
            </a:pPr>
            <a:r>
              <a:rPr lang="en-US" sz="1400" b="1"/>
              <a:t>Ease of Use</a:t>
            </a:r>
          </a:p>
          <a:p>
            <a:pPr marL="0" lvl="1" indent="0">
              <a:buNone/>
            </a:pPr>
            <a:r>
              <a:rPr lang="en-US" sz="1400"/>
              <a:t>Spark offers high-level APIs that simplify the development process, making it accessible for users with different skill levels.</a:t>
            </a:r>
          </a:p>
          <a:p>
            <a:pPr marL="0" indent="0">
              <a:spcBef>
                <a:spcPts val="2500"/>
              </a:spcBef>
              <a:buNone/>
            </a:pPr>
            <a:r>
              <a:rPr lang="en-US" sz="1400" b="1"/>
              <a:t>Language Support</a:t>
            </a:r>
          </a:p>
          <a:p>
            <a:pPr marL="0" lvl="1" indent="0">
              <a:buNone/>
            </a:pPr>
            <a:r>
              <a:rPr lang="en-US" sz="1400"/>
              <a:t>Spark supports various programming languages, including Python, Java, and Scala, catering to a wide range of developers.</a:t>
            </a:r>
          </a:p>
          <a:p>
            <a:pPr marL="0" indent="0">
              <a:spcBef>
                <a:spcPts val="2500"/>
              </a:spcBef>
              <a:buNone/>
            </a:pPr>
            <a:r>
              <a:rPr lang="en-US" sz="1400" b="1"/>
              <a:t>Rich Ecosystem of Libraries</a:t>
            </a:r>
          </a:p>
          <a:p>
            <a:pPr marL="0" lvl="1" indent="0">
              <a:buNone/>
            </a:pPr>
            <a:r>
              <a:rPr lang="en-US" sz="1400"/>
              <a:t>Spark's rich ecosystem includes libraries for machine learning, graph processing, and streaming, enhancing its capabilities for big data solutions.</a:t>
            </a:r>
            <a:endParaRPr lang="en-IN" sz="1400"/>
          </a:p>
        </p:txBody>
      </p:sp>
    </p:spTree>
    <p:extLst>
      <p:ext uri="{BB962C8B-B14F-4D97-AF65-F5344CB8AC3E}">
        <p14:creationId xmlns:p14="http://schemas.microsoft.com/office/powerpoint/2010/main" val="41521642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6B9231A-B34B-4A29-A6AC-532E1EE815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useBgFill="1">
        <p:nvSpPr>
          <p:cNvPr id="9" name="Rectangle 8">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randview Display"/>
              <a:ea typeface="+mn-ea"/>
              <a:cs typeface="+mn-cs"/>
            </a:endParaRPr>
          </a:p>
        </p:txBody>
      </p:sp>
      <p:sp>
        <p:nvSpPr>
          <p:cNvPr id="2" name="Title 1">
            <a:extLst>
              <a:ext uri="{FF2B5EF4-FFF2-40B4-BE49-F238E27FC236}">
                <a16:creationId xmlns:a16="http://schemas.microsoft.com/office/drawing/2014/main" id="{E78544D5-B262-6ADF-886A-2B13E2E7919C}"/>
              </a:ext>
            </a:extLst>
          </p:cNvPr>
          <p:cNvSpPr>
            <a:spLocks noGrp="1"/>
          </p:cNvSpPr>
          <p:nvPr>
            <p:ph type="ctrTitle"/>
          </p:nvPr>
        </p:nvSpPr>
        <p:spPr>
          <a:xfrm>
            <a:off x="559219" y="1115844"/>
            <a:ext cx="7680960" cy="4631911"/>
          </a:xfrm>
        </p:spPr>
        <p:txBody>
          <a:bodyPr anchor="b">
            <a:normAutofit/>
          </a:bodyPr>
          <a:lstStyle/>
          <a:p>
            <a:r>
              <a:rPr lang="en-IN" sz="6500"/>
              <a:t>Understanding PySpark</a:t>
            </a:r>
          </a:p>
        </p:txBody>
      </p:sp>
      <p:cxnSp>
        <p:nvCxnSpPr>
          <p:cNvPr id="11" name="Straight Connector 10">
            <a:extLst>
              <a:ext uri="{FF2B5EF4-FFF2-40B4-BE49-F238E27FC236}">
                <a16:creationId xmlns:a16="http://schemas.microsoft.com/office/drawing/2014/main" id="{53C0BBAA-A5EC-5D5D-32E6-9F7EA60484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131" y="6268313"/>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02865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063F27BC-7079-4FF7-8F7C-ABC82FA3C2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8CDAB9-FFA4-941B-A376-47111C88246C}"/>
              </a:ext>
            </a:extLst>
          </p:cNvPr>
          <p:cNvSpPr>
            <a:spLocks noGrp="1"/>
          </p:cNvSpPr>
          <p:nvPr>
            <p:ph type="title"/>
          </p:nvPr>
        </p:nvSpPr>
        <p:spPr>
          <a:xfrm>
            <a:off x="640080" y="1371601"/>
            <a:ext cx="4297680" cy="1789608"/>
          </a:xfrm>
        </p:spPr>
        <p:txBody>
          <a:bodyPr vert="horz" lIns="91440" tIns="45720" rIns="91440" bIns="45720" rtlCol="0" anchor="t">
            <a:normAutofit/>
          </a:bodyPr>
          <a:lstStyle/>
          <a:p>
            <a:r>
              <a:rPr lang="en-US"/>
              <a:t>What Is PySpark?</a:t>
            </a:r>
          </a:p>
        </p:txBody>
      </p:sp>
      <p:cxnSp>
        <p:nvCxnSpPr>
          <p:cNvPr id="14" name="Straight Connector 13">
            <a:extLst>
              <a:ext uri="{FF2B5EF4-FFF2-40B4-BE49-F238E27FC236}">
                <a16:creationId xmlns:a16="http://schemas.microsoft.com/office/drawing/2014/main" id="{40BBF191-9CC8-4313-B1CA-8DF1A53AE4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5" name="Content Placeholder 4" descr="Young Asian woman software developers mentor leader manager talking to executive team analyzing source code in office at night. Programmer development concept.">
            <a:extLst>
              <a:ext uri="{FF2B5EF4-FFF2-40B4-BE49-F238E27FC236}">
                <a16:creationId xmlns:a16="http://schemas.microsoft.com/office/drawing/2014/main" id="{6E454E3F-05EA-4901-B84B-5371EAD756AE}"/>
              </a:ext>
            </a:extLst>
          </p:cNvPr>
          <p:cNvPicPr>
            <a:picLocks noGrp="1" noChangeAspect="1"/>
          </p:cNvPicPr>
          <p:nvPr>
            <p:ph sz="half" idx="1"/>
          </p:nvPr>
        </p:nvPicPr>
        <p:blipFill>
          <a:blip r:embed="rId3"/>
          <a:stretch>
            <a:fillRect/>
          </a:stretch>
        </p:blipFill>
        <p:spPr>
          <a:xfrm>
            <a:off x="716280" y="3921626"/>
            <a:ext cx="4224528" cy="2376297"/>
          </a:xfrm>
          <a:prstGeom prst="rect">
            <a:avLst/>
          </a:prstGeom>
        </p:spPr>
      </p:pic>
      <p:sp>
        <p:nvSpPr>
          <p:cNvPr id="4" name="Content Placeholder 3">
            <a:extLst>
              <a:ext uri="{FF2B5EF4-FFF2-40B4-BE49-F238E27FC236}">
                <a16:creationId xmlns:a16="http://schemas.microsoft.com/office/drawing/2014/main" id="{F18272CE-ABC9-C547-4A22-654BE4E9A8F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5641848" y="1371601"/>
            <a:ext cx="5888736" cy="4926323"/>
          </a:xfrm>
        </p:spPr>
        <p:txBody>
          <a:bodyPr>
            <a:normAutofit/>
          </a:bodyPr>
          <a:lstStyle/>
          <a:p>
            <a:pPr marL="0" indent="0">
              <a:spcBef>
                <a:spcPts val="2500"/>
              </a:spcBef>
              <a:buNone/>
            </a:pPr>
            <a:r>
              <a:rPr lang="en-US" sz="1400" b="1"/>
              <a:t>Integration of Spark and Python</a:t>
            </a:r>
          </a:p>
          <a:p>
            <a:pPr marL="0" lvl="1" indent="0">
              <a:buNone/>
            </a:pPr>
            <a:r>
              <a:rPr lang="en-US" sz="1400"/>
              <a:t>PySpark combines the powerful features of Apache Spark with the simplicity of Python programming, enabling efficient data processing.</a:t>
            </a:r>
          </a:p>
          <a:p>
            <a:pPr marL="0" indent="0">
              <a:spcBef>
                <a:spcPts val="2500"/>
              </a:spcBef>
              <a:buNone/>
            </a:pPr>
            <a:r>
              <a:rPr lang="en-US" sz="1400" b="1"/>
              <a:t>Accessibility for Users</a:t>
            </a:r>
          </a:p>
          <a:p>
            <a:pPr marL="0" lvl="1" indent="0">
              <a:buNone/>
            </a:pPr>
            <a:r>
              <a:rPr lang="en-US" sz="1400"/>
              <a:t>With PySpark, users can leverage their Python skills to build scalable Spark applications, making big data analytics more accessible.</a:t>
            </a:r>
            <a:endParaRPr lang="en-IN" sz="1400"/>
          </a:p>
        </p:txBody>
      </p:sp>
    </p:spTree>
    <p:extLst>
      <p:ext uri="{BB962C8B-B14F-4D97-AF65-F5344CB8AC3E}">
        <p14:creationId xmlns:p14="http://schemas.microsoft.com/office/powerpoint/2010/main" val="374395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18E06E4-607B-144B-382B-AD3D06B1EE8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3232"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BD8C00-F52D-DAD1-7CF0-68DD87643E8E}"/>
              </a:ext>
            </a:extLst>
          </p:cNvPr>
          <p:cNvSpPr>
            <a:spLocks noGrp="1"/>
          </p:cNvSpPr>
          <p:nvPr>
            <p:ph type="title"/>
          </p:nvPr>
        </p:nvSpPr>
        <p:spPr>
          <a:xfrm>
            <a:off x="640079" y="914400"/>
            <a:ext cx="4261104" cy="1097280"/>
          </a:xfrm>
        </p:spPr>
        <p:txBody>
          <a:bodyPr vert="horz" lIns="91440" tIns="45720" rIns="91440" bIns="45720" rtlCol="0" anchor="t">
            <a:normAutofit/>
          </a:bodyPr>
          <a:lstStyle/>
          <a:p>
            <a:pPr>
              <a:lnSpc>
                <a:spcPct val="90000"/>
              </a:lnSpc>
            </a:pPr>
            <a:r>
              <a:rPr lang="en-US" sz="3600"/>
              <a:t>Installing and Setting up PySpark</a:t>
            </a:r>
          </a:p>
        </p:txBody>
      </p:sp>
      <p:sp>
        <p:nvSpPr>
          <p:cNvPr id="4" name="Content Placeholder 3">
            <a:extLst>
              <a:ext uri="{FF2B5EF4-FFF2-40B4-BE49-F238E27FC236}">
                <a16:creationId xmlns:a16="http://schemas.microsoft.com/office/drawing/2014/main" id="{21CCDACA-AA5C-DEEB-AEF3-D1760C91536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40079" y="2176036"/>
            <a:ext cx="4261104" cy="4121887"/>
          </a:xfrm>
        </p:spPr>
        <p:txBody>
          <a:bodyPr>
            <a:normAutofit/>
          </a:bodyPr>
          <a:lstStyle/>
          <a:p>
            <a:pPr marL="0" indent="0">
              <a:spcBef>
                <a:spcPts val="2500"/>
              </a:spcBef>
              <a:buNone/>
            </a:pPr>
            <a:r>
              <a:rPr lang="en-IN" sz="1400" b="1"/>
              <a:t>Required Installations</a:t>
            </a:r>
          </a:p>
          <a:p>
            <a:pPr marL="0" lvl="1" indent="0">
              <a:buNone/>
            </a:pPr>
            <a:r>
              <a:rPr lang="en-IN" sz="1400"/>
              <a:t>Installing Spark, Java, and Python libraries is essential for setting up the PySpark environment.</a:t>
            </a:r>
          </a:p>
          <a:p>
            <a:pPr marL="0" indent="0">
              <a:spcBef>
                <a:spcPts val="2500"/>
              </a:spcBef>
              <a:buNone/>
            </a:pPr>
            <a:r>
              <a:rPr lang="en-IN" sz="1400" b="1"/>
              <a:t>Environment Setup</a:t>
            </a:r>
          </a:p>
          <a:p>
            <a:pPr marL="0" lvl="1" indent="0">
              <a:buNone/>
            </a:pPr>
            <a:r>
              <a:rPr lang="en-IN" sz="1400"/>
              <a:t>A properly configured environment is crucial for running PySpark applications efficiently and effectively.</a:t>
            </a:r>
          </a:p>
        </p:txBody>
      </p:sp>
      <p:pic>
        <p:nvPicPr>
          <p:cNvPr id="5" name="Content Placeholder 4" descr="Businesswoman holding placard with coins in front of technology icons">
            <a:extLst>
              <a:ext uri="{FF2B5EF4-FFF2-40B4-BE49-F238E27FC236}">
                <a16:creationId xmlns:a16="http://schemas.microsoft.com/office/drawing/2014/main" id="{D3E7670E-F77A-4861-9C35-25594621BB60}"/>
              </a:ext>
            </a:extLst>
          </p:cNvPr>
          <p:cNvPicPr>
            <a:picLocks noGrp="1" noChangeAspect="1"/>
          </p:cNvPicPr>
          <p:nvPr>
            <p:ph sz="half" idx="1"/>
          </p:nvPr>
        </p:nvPicPr>
        <p:blipFill>
          <a:blip r:embed="rId3"/>
          <a:srcRect l="10916" r="7780" b="2"/>
          <a:stretch/>
        </p:blipFill>
        <p:spPr>
          <a:xfrm>
            <a:off x="5671128" y="914399"/>
            <a:ext cx="6520872" cy="5353521"/>
          </a:xfrm>
          <a:prstGeom prst="rect">
            <a:avLst/>
          </a:prstGeom>
        </p:spPr>
      </p:pic>
      <p:cxnSp>
        <p:nvCxnSpPr>
          <p:cNvPr id="14" name="Straight Connector 13">
            <a:extLst>
              <a:ext uri="{FF2B5EF4-FFF2-40B4-BE49-F238E27FC236}">
                <a16:creationId xmlns:a16="http://schemas.microsoft.com/office/drawing/2014/main" id="{92025DBA-8780-9CA0-2826-FF6E3BD1A0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672328" y="6267921"/>
            <a:ext cx="6519672" cy="2"/>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076136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0A75137F-CDEB-4E94-A788-9D255EBE1B91}" vid="{DE9A6A09-5855-45A3-8E99-4290ED2405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TotalTime>
  <Words>2188</Words>
  <Application>Microsoft Office PowerPoint</Application>
  <PresentationFormat>Widescreen</PresentationFormat>
  <Paragraphs>191</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Aptos</vt:lpstr>
      <vt:lpstr>Arial</vt:lpstr>
      <vt:lpstr>Bierstadt</vt:lpstr>
      <vt:lpstr>Grandview Display</vt:lpstr>
      <vt:lpstr>DashVTI</vt:lpstr>
      <vt:lpstr>Spark Fundamentals with PySpark: An Introduction to Big Data Processing</vt:lpstr>
      <vt:lpstr>Agenda Overview</vt:lpstr>
      <vt:lpstr>Introduction to Apache Spark</vt:lpstr>
      <vt:lpstr>Overview of Big Data and Its Challenges</vt:lpstr>
      <vt:lpstr>What Is Apache Spark?</vt:lpstr>
      <vt:lpstr>Key Features and Benefits of Spark</vt:lpstr>
      <vt:lpstr>Understanding PySpark</vt:lpstr>
      <vt:lpstr>What Is PySpark?</vt:lpstr>
      <vt:lpstr>Installing and Setting up PySpark</vt:lpstr>
      <vt:lpstr>Core Concepts in Spark</vt:lpstr>
      <vt:lpstr>Resilient Distributed Datasets (RDDs)</vt:lpstr>
      <vt:lpstr>Transformations and Actions</vt:lpstr>
      <vt:lpstr>Lazy Evaluation in Spark</vt:lpstr>
      <vt:lpstr>Working with DataFrames and Spark SQL</vt:lpstr>
      <vt:lpstr>Introduction to DataFrames</vt:lpstr>
      <vt:lpstr>Performing SQL Operations with Spark SQL</vt:lpstr>
      <vt:lpstr>DataFrame Vs. RDD: Differences and Use Cases</vt:lpstr>
      <vt:lpstr>PySpark Hands-On: Practical Examples</vt:lpstr>
      <vt:lpstr>Loading and Inspecting Data with PySpark</vt:lpstr>
      <vt:lpstr>Data Transformations and Aggregations</vt:lpstr>
      <vt:lpstr>Executing Spark SQL Queries</vt:lpstr>
      <vt:lpstr>Advanced Topics in PySpark</vt:lpstr>
      <vt:lpstr>Machine Learning with PySpark MLlib</vt:lpstr>
      <vt:lpstr>Streaming Data with PySpark Streaming</vt:lpstr>
      <vt:lpstr>Optimizing PySpark Performance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Nikhil Shah</dc:creator>
  <cp:lastModifiedBy>Nikhil Shah</cp:lastModifiedBy>
  <cp:revision>3</cp:revision>
  <dcterms:created xsi:type="dcterms:W3CDTF">2025-04-21T02:51:44Z</dcterms:created>
  <dcterms:modified xsi:type="dcterms:W3CDTF">2025-04-21T02:55:52Z</dcterms:modified>
</cp:coreProperties>
</file>

<file path=docProps/thumbnail.jpeg>
</file>